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2"/>
  </p:notesMasterIdLst>
  <p:handoutMasterIdLst>
    <p:handoutMasterId r:id="rId33"/>
  </p:handoutMasterIdLst>
  <p:sldIdLst>
    <p:sldId id="266" r:id="rId2"/>
    <p:sldId id="306" r:id="rId3"/>
    <p:sldId id="328" r:id="rId4"/>
    <p:sldId id="330" r:id="rId5"/>
    <p:sldId id="268" r:id="rId6"/>
    <p:sldId id="335" r:id="rId7"/>
    <p:sldId id="318" r:id="rId8"/>
    <p:sldId id="321" r:id="rId9"/>
    <p:sldId id="329" r:id="rId10"/>
    <p:sldId id="322" r:id="rId11"/>
    <p:sldId id="319" r:id="rId12"/>
    <p:sldId id="346" r:id="rId13"/>
    <p:sldId id="331" r:id="rId14"/>
    <p:sldId id="307" r:id="rId15"/>
    <p:sldId id="341" r:id="rId16"/>
    <p:sldId id="342" r:id="rId17"/>
    <p:sldId id="332" r:id="rId18"/>
    <p:sldId id="345" r:id="rId19"/>
    <p:sldId id="336" r:id="rId20"/>
    <p:sldId id="323" r:id="rId21"/>
    <p:sldId id="337" r:id="rId22"/>
    <p:sldId id="333" r:id="rId23"/>
    <p:sldId id="309" r:id="rId24"/>
    <p:sldId id="343" r:id="rId25"/>
    <p:sldId id="311" r:id="rId26"/>
    <p:sldId id="339" r:id="rId27"/>
    <p:sldId id="334" r:id="rId28"/>
    <p:sldId id="317" r:id="rId29"/>
    <p:sldId id="291" r:id="rId30"/>
    <p:sldId id="290" r:id="rId31"/>
  </p:sldIdLst>
  <p:sldSz cx="9144000" cy="6858000" type="screen4x3"/>
  <p:notesSz cx="6858000" cy="91440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44">
          <p15:clr>
            <a:srgbClr val="A4A3A4"/>
          </p15:clr>
        </p15:guide>
        <p15:guide id="2" orient="horz" pos="3648">
          <p15:clr>
            <a:srgbClr val="A4A3A4"/>
          </p15:clr>
        </p15:guide>
        <p15:guide id="3" orient="horz" pos="2496">
          <p15:clr>
            <a:srgbClr val="A4A3A4"/>
          </p15:clr>
        </p15:guide>
        <p15:guide id="4" orient="horz" pos="2928">
          <p15:clr>
            <a:srgbClr val="A4A3A4"/>
          </p15:clr>
        </p15:guide>
        <p15:guide id="5" pos="768">
          <p15:clr>
            <a:srgbClr val="A4A3A4"/>
          </p15:clr>
        </p15:guide>
        <p15:guide id="6" pos="53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02" autoAdjust="0"/>
    <p:restoredTop sz="67959" autoAdjust="0"/>
  </p:normalViewPr>
  <p:slideViewPr>
    <p:cSldViewPr>
      <p:cViewPr>
        <p:scale>
          <a:sx n="127" d="100"/>
          <a:sy n="127" d="100"/>
        </p:scale>
        <p:origin x="1024" y="144"/>
      </p:cViewPr>
      <p:guideLst>
        <p:guide orient="horz" pos="1344"/>
        <p:guide orient="horz" pos="3648"/>
        <p:guide orient="horz" pos="2496"/>
        <p:guide orient="horz" pos="2928"/>
        <p:guide pos="768"/>
        <p:guide pos="5328"/>
      </p:guideLst>
    </p:cSldViewPr>
  </p:slideViewPr>
  <p:outlineViewPr>
    <p:cViewPr>
      <p:scale>
        <a:sx n="33" d="100"/>
        <a:sy n="33" d="100"/>
      </p:scale>
      <p:origin x="0" y="-3186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5" d="100"/>
          <a:sy n="55" d="100"/>
        </p:scale>
        <p:origin x="28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FB304F-04DF-4C84-BBE3-968245EDD55C}" type="datetimeFigureOut">
              <a:rPr lang="de-DE" smtClean="0"/>
              <a:t>10.01.18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7917D6-9EDE-4F5A-BF10-0A344BCAD88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18559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94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noProof="0"/>
              <a:t>Klicken Sie, um die Formate des Vorlagentextes zu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C2A78DA-6CAB-514A-9D16-F0710F9E2AF5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011083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2826250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145122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8512578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4883950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911983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228479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967726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36457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655525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739791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19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298878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953016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41972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52227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853963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5910294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6656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r>
              <a:rPr lang="de-DE" dirty="0" err="1" smtClean="0"/>
              <a:t>Ack</a:t>
            </a:r>
            <a:r>
              <a:rPr lang="de-DE" dirty="0" smtClean="0"/>
              <a:t> kommt nicht an/ Paket</a:t>
            </a:r>
            <a:r>
              <a:rPr lang="de-DE" baseline="0" dirty="0" smtClean="0"/>
              <a:t> mit gleicher BN bereits vorhanden.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334627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r>
              <a:rPr lang="de-DE" dirty="0" smtClean="0"/>
              <a:t>ACK</a:t>
            </a:r>
            <a:r>
              <a:rPr lang="de-DE" baseline="0" dirty="0" smtClean="0"/>
              <a:t> kommt mehrfach an.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416422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114697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02425442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29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67555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3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0795317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30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062613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9413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hangingPunct="1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74620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251437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Symbol" charset="2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52526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2885895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2A78DA-6CAB-514A-9D16-F0710F9E2AF5}" type="slidenum">
              <a:rPr lang="de-DE" altLang="de-DE" smtClean="0"/>
              <a:pPr/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147182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HM_Deu_CMYK_fin Kopie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538" y="1030288"/>
            <a:ext cx="2633662" cy="1103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AutoShape 8"/>
          <p:cNvSpPr>
            <a:spLocks noChangeArrowheads="1"/>
          </p:cNvSpPr>
          <p:nvPr userDrawn="1"/>
        </p:nvSpPr>
        <p:spPr bwMode="auto">
          <a:xfrm flipV="1">
            <a:off x="0" y="0"/>
            <a:ext cx="5334000" cy="2133600"/>
          </a:xfrm>
          <a:prstGeom prst="rtTriangle">
            <a:avLst/>
          </a:pr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6" name="AutoShape 9"/>
          <p:cNvSpPr>
            <a:spLocks noChangeArrowheads="1"/>
          </p:cNvSpPr>
          <p:nvPr userDrawn="1"/>
        </p:nvSpPr>
        <p:spPr bwMode="auto">
          <a:xfrm rot="16200000" flipV="1">
            <a:off x="-1390650" y="3511550"/>
            <a:ext cx="4737100" cy="1955800"/>
          </a:xfrm>
          <a:prstGeom prst="rtTriangle">
            <a:avLst/>
          </a:prstGeom>
          <a:solidFill>
            <a:srgbClr val="B2B2B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/>
            <a:endParaRPr lang="de-DE" altLang="de-DE"/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403648" y="2895600"/>
            <a:ext cx="7054552" cy="1752600"/>
          </a:xfrm>
        </p:spPr>
        <p:txBody>
          <a:bodyPr/>
          <a:lstStyle>
            <a:lvl1pPr>
              <a:defRPr sz="2800" b="1" baseline="0"/>
            </a:lvl1pPr>
          </a:lstStyle>
          <a:p>
            <a:r>
              <a:rPr lang="de-DE" dirty="0" smtClean="0"/>
              <a:t>Studienarbeit Datenkommunikation</a:t>
            </a:r>
            <a:br>
              <a:rPr lang="de-DE" dirty="0" smtClean="0"/>
            </a:br>
            <a:r>
              <a:rPr lang="de-DE" dirty="0" smtClean="0"/>
              <a:t>Implementierung in TFTP</a:t>
            </a:r>
            <a:endParaRPr lang="de-DE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403648" y="4267200"/>
            <a:ext cx="5562600" cy="1143000"/>
          </a:xfrm>
        </p:spPr>
        <p:txBody>
          <a:bodyPr/>
          <a:lstStyle>
            <a:lvl1pPr marL="0" indent="0">
              <a:lnSpc>
                <a:spcPct val="130000"/>
              </a:lnSpc>
              <a:spcBef>
                <a:spcPct val="0"/>
              </a:spcBef>
              <a:buFont typeface="Wingdings" pitchFamily="2" charset="2"/>
              <a:buNone/>
              <a:defRPr sz="1800" baseline="0"/>
            </a:lvl1pPr>
          </a:lstStyle>
          <a:p>
            <a:r>
              <a:rPr lang="de-DE" dirty="0" smtClean="0"/>
              <a:t>Referenten: Nurdan Eren, Natalia </a:t>
            </a:r>
            <a:r>
              <a:rPr lang="de-DE" dirty="0" err="1" smtClean="0"/>
              <a:t>Pavlik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401436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B879AE-41F4-0246-9463-B20D01B5EC5A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ECE5DEE-E76C-1A49-AEDA-96B53C9E529F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652147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48450" y="304800"/>
            <a:ext cx="1809750" cy="541020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219200" y="304800"/>
            <a:ext cx="5276850" cy="5410200"/>
          </a:xfrm>
        </p:spPr>
        <p:txBody>
          <a:bodyPr vert="eaVert"/>
          <a:lstStyle/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D3DCFB-8CB0-F646-8ED0-922449E3AFE0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D17B0A2-AE75-9041-980C-7BC37B1E806E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317544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el und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304800"/>
            <a:ext cx="7239000" cy="1295400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iagrammplatzhalter 2"/>
          <p:cNvSpPr>
            <a:spLocks noGrp="1"/>
          </p:cNvSpPr>
          <p:nvPr>
            <p:ph type="chart" idx="1"/>
          </p:nvPr>
        </p:nvSpPr>
        <p:spPr>
          <a:xfrm>
            <a:off x="1219200" y="1676400"/>
            <a:ext cx="7239000" cy="4038600"/>
          </a:xfrm>
        </p:spPr>
        <p:txBody>
          <a:bodyPr/>
          <a:lstStyle/>
          <a:p>
            <a:pPr lvl="0"/>
            <a:endParaRPr lang="de-DE" noProof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36A877-64A9-C54B-99EF-4215248D89F5}" type="datetime4">
              <a:rPr lang="de-DE" smtClean="0"/>
              <a:t>10. Januar 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E3BF98-6E44-F94D-B1CC-4F5172CCF611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184235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21C679-AA36-7346-A72C-7E86C6E55365}" type="datetime4">
              <a:rPr lang="de-DE" smtClean="0"/>
              <a:t>10. Januar 2018</a:t>
            </a:fld>
            <a:endParaRPr lang="de-DE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0E271E-9AF1-5040-A380-6C66A0C26AB4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51833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75F5CE-25BB-3C42-A788-7C364B843091}" type="datetime4">
              <a:rPr lang="de-DE" smtClean="0"/>
              <a:t>10. Januar 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E6C825B-7CD3-DA45-8BFD-313D858F30C3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699973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219200" y="1676400"/>
            <a:ext cx="35433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914900" y="1676400"/>
            <a:ext cx="35433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DFD7B9-12D3-1844-B8D3-8CB140EE66F4}" type="datetime4">
              <a:rPr lang="de-DE" smtClean="0"/>
              <a:t>10. Januar 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C4814F-5018-CE4E-B6BC-ADE516161B95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904622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017C45-801E-8A41-B0B9-4A0FE3D217FE}" type="datetime4">
              <a:rPr lang="de-DE" smtClean="0"/>
              <a:t>10. Januar 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9B16031-B6ED-C647-8129-8929F512082D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81441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E7C0C8-0CD6-6F4F-867E-D7B2892E6D2E}" type="datetime4">
              <a:rPr lang="de-DE" smtClean="0"/>
              <a:t>10. Januar 2018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4FDBC3-B2E2-474E-A5FB-1421722A742C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6085383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202A28-8BE4-7A4E-9FEF-2693F9217D5A}" type="datetime4">
              <a:rPr lang="de-DE" smtClean="0"/>
              <a:t>10. Januar 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02DAF76-6042-CA43-BDBC-0F279F84E3E1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28533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0763D4-2F2E-174E-9A3E-9D2082D898AA}" type="datetime4">
              <a:rPr lang="de-DE" smtClean="0"/>
              <a:t>10. Januar 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8F5B8E6-E42F-7F46-85F1-A1F7AC7F3401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629393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Textmasterformate durch Klicken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5B8B4D-8B80-8642-BF60-39251447E992}" type="datetime4">
              <a:rPr lang="de-DE" smtClean="0"/>
              <a:t>10. Januar 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dirty="0"/>
              <a:t>Natalia Pavlik, </a:t>
            </a:r>
            <a:r>
              <a:rPr lang="de-DE" dirty="0" smtClean="0"/>
              <a:t>Nurdan Eren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7F6090-50BC-7C42-A35A-3E799DDFB3E8}" type="slidenum">
              <a:rPr lang="de-DE" altLang="de-DE"/>
              <a:pPr/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4802886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219200" y="304800"/>
            <a:ext cx="7239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Klicken Sie, um das Titelformat zu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19200" y="1676400"/>
            <a:ext cx="7239000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Klicken Sie, um die Formate des Vorlagentextes zu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467600" y="6172200"/>
            <a:ext cx="990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FHM TheSans" pitchFamily="34" charset="0"/>
              </a:defRPr>
            </a:lvl1pPr>
          </a:lstStyle>
          <a:p>
            <a:pPr>
              <a:defRPr/>
            </a:pPr>
            <a:fld id="{FF3E31E9-147C-4A40-929E-F6D5FC96CDD1}" type="datetime4">
              <a:rPr lang="de-DE" smtClean="0"/>
              <a:t>10. Januar 2018</a:t>
            </a:fld>
            <a:endParaRPr lang="de-DE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371600" y="6400800"/>
            <a:ext cx="60960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>
                <a:latin typeface="FHM TheSans" pitchFamily="34" charset="0"/>
              </a:defRPr>
            </a:lvl1pPr>
          </a:lstStyle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467600" y="6400800"/>
            <a:ext cx="9906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0" bIns="45720" numCol="1" anchor="t" anchorCtr="0" compatLnSpc="1">
            <a:prstTxWarp prst="textNoShape">
              <a:avLst/>
            </a:prstTxWarp>
          </a:bodyPr>
          <a:lstStyle>
            <a:lvl1pPr algn="r">
              <a:defRPr sz="1000">
                <a:latin typeface="FHM TheSans" charset="0"/>
              </a:defRPr>
            </a:lvl1pPr>
          </a:lstStyle>
          <a:p>
            <a:fld id="{F5BBDA57-AF41-5D45-8DD9-BBC242174CCB}" type="slidenum">
              <a:rPr lang="de-DE" altLang="de-DE"/>
              <a:pPr/>
              <a:t>‹Nr.›</a:t>
            </a:fld>
            <a:endParaRPr lang="de-DE" altLang="de-DE"/>
          </a:p>
        </p:txBody>
      </p:sp>
      <p:sp>
        <p:nvSpPr>
          <p:cNvPr id="1031" name="Line 7"/>
          <p:cNvSpPr>
            <a:spLocks noChangeShapeType="1"/>
          </p:cNvSpPr>
          <p:nvPr userDrawn="1"/>
        </p:nvSpPr>
        <p:spPr bwMode="auto">
          <a:xfrm flipV="1">
            <a:off x="1219200" y="5943600"/>
            <a:ext cx="7924800" cy="0"/>
          </a:xfrm>
          <a:prstGeom prst="line">
            <a:avLst/>
          </a:prstGeom>
          <a:noFill/>
          <a:ln w="28575">
            <a:solidFill>
              <a:srgbClr val="B2B2B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32" name="Line 8"/>
          <p:cNvSpPr>
            <a:spLocks noChangeShapeType="1"/>
          </p:cNvSpPr>
          <p:nvPr userDrawn="1"/>
        </p:nvSpPr>
        <p:spPr bwMode="auto">
          <a:xfrm rot="10800000" flipH="1">
            <a:off x="1233488" y="5943600"/>
            <a:ext cx="0" cy="914400"/>
          </a:xfrm>
          <a:prstGeom prst="line">
            <a:avLst/>
          </a:prstGeom>
          <a:noFill/>
          <a:ln w="28575">
            <a:solidFill>
              <a:srgbClr val="B2B2B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de-DE"/>
          </a:p>
        </p:txBody>
      </p:sp>
      <p:pic>
        <p:nvPicPr>
          <p:cNvPr id="1033" name="Picture 9" descr="HM_M_CMYK_5-100-80-0 Kopie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" y="5934075"/>
            <a:ext cx="957263" cy="66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4" name="Text Box 10"/>
          <p:cNvSpPr txBox="1">
            <a:spLocks noChangeArrowheads="1"/>
          </p:cNvSpPr>
          <p:nvPr userDrawn="1"/>
        </p:nvSpPr>
        <p:spPr bwMode="auto">
          <a:xfrm>
            <a:off x="1371600" y="6172200"/>
            <a:ext cx="6096000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r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r>
              <a:rPr lang="de-DE" altLang="de-DE" sz="1200" b="1" dirty="0" smtClean="0">
                <a:solidFill>
                  <a:schemeClr val="bg2"/>
                </a:solidFill>
                <a:latin typeface="Arial" charset="0"/>
              </a:rPr>
              <a:t>Studienarbeit Datenkommunikation</a:t>
            </a:r>
            <a:r>
              <a:rPr lang="de-DE" altLang="de-DE" sz="1200" b="1" baseline="0" dirty="0" smtClean="0">
                <a:solidFill>
                  <a:schemeClr val="bg2"/>
                </a:solidFill>
                <a:latin typeface="Arial" charset="0"/>
              </a:rPr>
              <a:t> </a:t>
            </a:r>
            <a:r>
              <a:rPr lang="mr-IN" altLang="de-DE" sz="1200" b="1" baseline="0" dirty="0" smtClean="0">
                <a:solidFill>
                  <a:schemeClr val="bg2"/>
                </a:solidFill>
                <a:latin typeface="Arial" charset="0"/>
              </a:rPr>
              <a:t>–</a:t>
            </a:r>
            <a:r>
              <a:rPr lang="de-DE" altLang="de-DE" sz="1200" b="1" baseline="0" dirty="0" smtClean="0">
                <a:solidFill>
                  <a:schemeClr val="bg2"/>
                </a:solidFill>
                <a:latin typeface="Arial" charset="0"/>
              </a:rPr>
              <a:t> Implementierung eines TFTP</a:t>
            </a:r>
            <a:endParaRPr lang="de-DE" alt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7" r:id="rId1"/>
    <p:sldLayoutId id="2147483766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iming>
    <p:tnLst>
      <p:par>
        <p:cTn id="1" dur="indefinite" restart="never" nodeType="tmRoot"/>
      </p:par>
    </p:tnLst>
  </p:timing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Font typeface="Wingdings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file://localhost/Applications/java-oxygen/Eclipse.app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4" Type="http://schemas.microsoft.com/office/2007/relationships/hdphoto" Target="../media/hdphoto6.wdp"/><Relationship Id="rId5" Type="http://schemas.openxmlformats.org/officeDocument/2006/relationships/image" Target="../media/image9.jpeg"/><Relationship Id="rId6" Type="http://schemas.microsoft.com/office/2007/relationships/hdphoto" Target="../media/hdphoto7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331640" y="2895600"/>
            <a:ext cx="7344816" cy="1752600"/>
          </a:xfrm>
        </p:spPr>
        <p:txBody>
          <a:bodyPr/>
          <a:lstStyle/>
          <a:p>
            <a:pPr eaLnBrk="1" hangingPunct="1"/>
            <a:r>
              <a:rPr lang="de-DE" altLang="de-DE" sz="2800" dirty="0" smtClean="0"/>
              <a:t>Studienarbeit in Datenkommunikation</a:t>
            </a:r>
            <a:r>
              <a:rPr lang="de-DE" altLang="de-DE" dirty="0" smtClean="0"/>
              <a:t/>
            </a:r>
            <a:br>
              <a:rPr lang="de-DE" altLang="de-DE" dirty="0" smtClean="0"/>
            </a:br>
            <a:r>
              <a:rPr lang="de-DE" altLang="de-DE" b="0" dirty="0" smtClean="0"/>
              <a:t>Implementierung eines TFTP</a:t>
            </a:r>
            <a:endParaRPr lang="de-DE" altLang="de-DE" b="0" dirty="0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31640" y="4365104"/>
            <a:ext cx="5562600" cy="1143000"/>
          </a:xfrm>
        </p:spPr>
        <p:txBody>
          <a:bodyPr/>
          <a:lstStyle/>
          <a:p>
            <a:pPr eaLnBrk="1" hangingPunct="1">
              <a:buFont typeface="Wingdings" charset="2"/>
              <a:buNone/>
            </a:pPr>
            <a:r>
              <a:rPr lang="de-DE" altLang="de-DE" dirty="0"/>
              <a:t>Referenten: </a:t>
            </a:r>
            <a:r>
              <a:rPr lang="de-DE" altLang="de-DE" dirty="0" smtClean="0"/>
              <a:t>Nurdan Eren, Natalia Pavlik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2. </a:t>
            </a:r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Einführung </a:t>
            </a:r>
            <a:r>
              <a:rPr lang="mr-IN" b="1" dirty="0" smtClean="0">
                <a:solidFill>
                  <a:schemeClr val="bg1">
                    <a:lumMod val="65000"/>
                  </a:schemeClr>
                </a:solidFill>
              </a:rPr>
              <a:t>–</a:t>
            </a:r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 Projektbasis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 smtClean="0"/>
              <a:t>Zwei Hauptprozesse: Client und Server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Aufgaben des Clients:</a:t>
            </a:r>
          </a:p>
          <a:p>
            <a:pPr lvl="1"/>
            <a:r>
              <a:rPr lang="de-DE" sz="1600" dirty="0" smtClean="0"/>
              <a:t>Konsoleingaben akzeptieren und im Terminal anzeigen</a:t>
            </a:r>
          </a:p>
          <a:p>
            <a:pPr lvl="1"/>
            <a:r>
              <a:rPr lang="de-DE" sz="1600" dirty="0" smtClean="0"/>
              <a:t>Versenden der Eingaben an den Server mittels TFTP</a:t>
            </a:r>
          </a:p>
          <a:p>
            <a:pPr lvl="1"/>
            <a:r>
              <a:rPr lang="de-DE" sz="1600" dirty="0" smtClean="0"/>
              <a:t>Eingaben des Server empfangen und im Terminal anzeigen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Aufgaben des Servers:</a:t>
            </a:r>
          </a:p>
          <a:p>
            <a:pPr lvl="1"/>
            <a:r>
              <a:rPr lang="de-DE" sz="1600" dirty="0" smtClean="0"/>
              <a:t>Eingaben vom Client mittels TFTP empfangen</a:t>
            </a:r>
          </a:p>
          <a:p>
            <a:pPr lvl="1"/>
            <a:r>
              <a:rPr lang="de-DE" sz="1600" dirty="0" smtClean="0"/>
              <a:t>Eingaben an Client versenden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Fehlerbehandlung</a:t>
            </a:r>
            <a:endParaRPr lang="de-DE" sz="20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29BC27C-1D73-324F-BE93-B7C0BFCE31CD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10</a:t>
            </a:fld>
            <a:endParaRPr lang="de-DE" altLang="de-DE"/>
          </a:p>
        </p:txBody>
      </p:sp>
      <p:sp>
        <p:nvSpPr>
          <p:cNvPr id="7" name="Textfeld 6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2.1 Einführung</a:t>
            </a:r>
            <a:endParaRPr lang="de-DE" u="sng" dirty="0">
              <a:latin typeface="+mn-lt"/>
            </a:endParaRPr>
          </a:p>
        </p:txBody>
      </p:sp>
      <p:sp>
        <p:nvSpPr>
          <p:cNvPr id="19" name="Richtungspfeil 18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ichtungspfeil 1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ichtungspfeil 2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ichtungspfeil 2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ichtungspfeil 2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ichtungspfeil 23"/>
          <p:cNvSpPr/>
          <p:nvPr/>
        </p:nvSpPr>
        <p:spPr>
          <a:xfrm rot="5400000">
            <a:off x="-246965" y="743404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ichtungspfeil 24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35" name="Rechteck 34"/>
          <p:cNvSpPr/>
          <p:nvPr/>
        </p:nvSpPr>
        <p:spPr>
          <a:xfrm>
            <a:off x="467544" y="1268760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467544" y="1609811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467544" y="1950862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1824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2. </a:t>
            </a:r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Einführung </a:t>
            </a:r>
            <a:r>
              <a:rPr lang="mr-IN" b="1" dirty="0" smtClean="0">
                <a:solidFill>
                  <a:schemeClr val="bg1">
                    <a:lumMod val="65000"/>
                  </a:schemeClr>
                </a:solidFill>
              </a:rPr>
              <a:t>–</a:t>
            </a:r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 Projektbasis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/>
              <a:t>Implementation eines TFTP basierend auf UDP in Java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Entwicklungsumgebung: </a:t>
            </a:r>
            <a:r>
              <a:rPr lang="de-DE" sz="2000" dirty="0" err="1" smtClean="0"/>
              <a:t>Eclipse</a:t>
            </a:r>
            <a:endParaRPr lang="de-DE" sz="2000" dirty="0" smtClean="0"/>
          </a:p>
          <a:p>
            <a:pPr>
              <a:lnSpc>
                <a:spcPct val="150000"/>
              </a:lnSpc>
            </a:pPr>
            <a:r>
              <a:rPr lang="de-DE" sz="2000" dirty="0" smtClean="0"/>
              <a:t>Projektbasis:</a:t>
            </a:r>
            <a:endParaRPr lang="de-DE" sz="2000" dirty="0"/>
          </a:p>
          <a:p>
            <a:pPr lvl="1">
              <a:lnSpc>
                <a:spcPct val="150000"/>
              </a:lnSpc>
            </a:pPr>
            <a:r>
              <a:rPr lang="de-DE" sz="1600" dirty="0" smtClean="0"/>
              <a:t>Anwendungsschicht: TFTP</a:t>
            </a:r>
          </a:p>
          <a:p>
            <a:pPr lvl="1">
              <a:lnSpc>
                <a:spcPct val="150000"/>
              </a:lnSpc>
            </a:pPr>
            <a:r>
              <a:rPr lang="de-DE" sz="1600" dirty="0" smtClean="0"/>
              <a:t>Transportschicht: UDP (Server-Port: 2018, well-</a:t>
            </a:r>
            <a:r>
              <a:rPr lang="de-DE" sz="1600" dirty="0" err="1" smtClean="0"/>
              <a:t>known</a:t>
            </a:r>
            <a:r>
              <a:rPr lang="de-DE" sz="1600" dirty="0" smtClean="0"/>
              <a:t> 69)</a:t>
            </a:r>
          </a:p>
          <a:p>
            <a:pPr lvl="1">
              <a:lnSpc>
                <a:spcPct val="150000"/>
              </a:lnSpc>
            </a:pPr>
            <a:r>
              <a:rPr lang="de-DE" sz="1600" dirty="0" smtClean="0"/>
              <a:t>Netzwerkschicht: IP (127.0.0.1 </a:t>
            </a:r>
            <a:r>
              <a:rPr lang="mr-IN" sz="1600" dirty="0" smtClean="0"/>
              <a:t>–</a:t>
            </a:r>
            <a:r>
              <a:rPr lang="de-DE" sz="1600" dirty="0" smtClean="0"/>
              <a:t> </a:t>
            </a:r>
            <a:r>
              <a:rPr lang="de-DE" sz="1600" dirty="0" err="1" smtClean="0"/>
              <a:t>localhost</a:t>
            </a:r>
            <a:r>
              <a:rPr lang="de-DE" sz="1600" dirty="0" smtClean="0"/>
              <a:t>)</a:t>
            </a:r>
            <a:endParaRPr lang="de-DE" sz="16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6AEB5C4-27C3-074F-90B9-A2F1F6112C6B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11</a:t>
            </a:fld>
            <a:endParaRPr lang="de-DE" altLang="de-DE"/>
          </a:p>
        </p:txBody>
      </p:sp>
      <p:sp>
        <p:nvSpPr>
          <p:cNvPr id="7" name="Textfeld 6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2.3 Projektbasis</a:t>
            </a:r>
            <a:endParaRPr lang="de-DE" u="sng" dirty="0">
              <a:latin typeface="+mn-lt"/>
            </a:endParaRPr>
          </a:p>
        </p:txBody>
      </p:sp>
      <p:sp>
        <p:nvSpPr>
          <p:cNvPr id="19" name="Richtungspfeil 18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ichtungspfeil 1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ichtungspfeil 2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ichtungspfeil 2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ichtungspfeil 2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ichtungspfeil 23"/>
          <p:cNvSpPr/>
          <p:nvPr/>
        </p:nvSpPr>
        <p:spPr>
          <a:xfrm rot="5400000">
            <a:off x="-246965" y="743404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ichtungspfeil 24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35" name="Rechteck 34"/>
          <p:cNvSpPr/>
          <p:nvPr/>
        </p:nvSpPr>
        <p:spPr>
          <a:xfrm>
            <a:off x="467544" y="1268760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467544" y="1609811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467544" y="1950862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5311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2. </a:t>
            </a:r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Einführung </a:t>
            </a:r>
            <a:r>
              <a:rPr lang="mr-IN" b="1" dirty="0" smtClean="0">
                <a:solidFill>
                  <a:schemeClr val="bg1">
                    <a:lumMod val="65000"/>
                  </a:schemeClr>
                </a:solidFill>
              </a:rPr>
              <a:t>–</a:t>
            </a:r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 Projektbasis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 smtClean="0"/>
              <a:t>Ausführung vorgegebener Verhaltensweisen nach Start des Servers und Clients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WRQ: ACK </a:t>
            </a:r>
            <a:r>
              <a:rPr lang="de-DE" sz="2000" dirty="0" smtClean="0">
                <a:sym typeface="Wingdings"/>
              </a:rPr>
              <a:t> </a:t>
            </a:r>
            <a:r>
              <a:rPr lang="de-DE" sz="2000" dirty="0" smtClean="0"/>
              <a:t>Texteingabe durch Client </a:t>
            </a:r>
            <a:r>
              <a:rPr lang="de-DE" sz="2000" dirty="0" smtClean="0">
                <a:sym typeface="Wingdings"/>
              </a:rPr>
              <a:t> ACK  RRQ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RRQ: </a:t>
            </a:r>
            <a:r>
              <a:rPr lang="de-DE" sz="2000" dirty="0" smtClean="0"/>
              <a:t>fest implementierter Text </a:t>
            </a:r>
            <a:r>
              <a:rPr lang="de-DE" sz="2000" dirty="0"/>
              <a:t>an </a:t>
            </a:r>
            <a:r>
              <a:rPr lang="de-DE" sz="2000" dirty="0" smtClean="0"/>
              <a:t>Client</a:t>
            </a:r>
            <a:r>
              <a:rPr lang="de-DE" sz="2000" dirty="0" smtClean="0">
                <a:sym typeface="Wingdings"/>
              </a:rPr>
              <a:t>   ACK</a:t>
            </a:r>
          </a:p>
          <a:p>
            <a:pPr>
              <a:lnSpc>
                <a:spcPct val="150000"/>
              </a:lnSpc>
            </a:pPr>
            <a:r>
              <a:rPr lang="de-DE" sz="2000" dirty="0" err="1" smtClean="0">
                <a:sym typeface="Wingdings"/>
              </a:rPr>
              <a:t>Timer</a:t>
            </a:r>
            <a:r>
              <a:rPr lang="de-DE" sz="2000" dirty="0">
                <a:sym typeface="Wingdings"/>
              </a:rPr>
              <a:t> </a:t>
            </a:r>
            <a:r>
              <a:rPr lang="de-DE" sz="2000" dirty="0" smtClean="0">
                <a:sym typeface="Wingdings"/>
              </a:rPr>
              <a:t>und Wiederholzähler (im Bsp.)</a:t>
            </a:r>
          </a:p>
          <a:p>
            <a:pPr>
              <a:lnSpc>
                <a:spcPct val="150000"/>
              </a:lnSpc>
            </a:pPr>
            <a:r>
              <a:rPr lang="de-DE" sz="2000" dirty="0" smtClean="0">
                <a:sym typeface="Wingdings"/>
              </a:rPr>
              <a:t>Liste mit allen bereits enthaltenen Paketen (im Bsp.)</a:t>
            </a:r>
          </a:p>
          <a:p>
            <a:pPr>
              <a:lnSpc>
                <a:spcPct val="150000"/>
              </a:lnSpc>
            </a:pPr>
            <a:r>
              <a:rPr lang="de-DE" sz="2000" dirty="0" smtClean="0">
                <a:sym typeface="Wingdings"/>
              </a:rPr>
              <a:t>Kennzahl erwartete Blocknummer (im Bsp.)</a:t>
            </a:r>
            <a:endParaRPr lang="de-DE" sz="2000" dirty="0" smtClean="0"/>
          </a:p>
          <a:p>
            <a:pPr>
              <a:lnSpc>
                <a:spcPct val="150000"/>
              </a:lnSpc>
            </a:pPr>
            <a:endParaRPr lang="de-DE" sz="20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C48E6AA-EBB2-534A-A9E6-739493C28D71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12</a:t>
            </a:fld>
            <a:endParaRPr lang="de-DE" altLang="de-DE"/>
          </a:p>
        </p:txBody>
      </p:sp>
      <p:sp>
        <p:nvSpPr>
          <p:cNvPr id="7" name="Textfeld 6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2.3 Implementierung</a:t>
            </a:r>
            <a:endParaRPr lang="de-DE" u="sng" dirty="0">
              <a:latin typeface="+mn-lt"/>
            </a:endParaRPr>
          </a:p>
        </p:txBody>
      </p:sp>
      <p:sp>
        <p:nvSpPr>
          <p:cNvPr id="16" name="Rechteck 15"/>
          <p:cNvSpPr/>
          <p:nvPr/>
        </p:nvSpPr>
        <p:spPr>
          <a:xfrm>
            <a:off x="467544" y="1268760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467544" y="1609811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/>
          <p:cNvSpPr/>
          <p:nvPr/>
        </p:nvSpPr>
        <p:spPr>
          <a:xfrm>
            <a:off x="467544" y="1950862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ichtungspfeil 18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ichtungspfeil 1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ichtungspfeil 2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ichtungspfeil 2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ichtungspfeil 2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ichtungspfeil 23"/>
          <p:cNvSpPr/>
          <p:nvPr/>
        </p:nvSpPr>
        <p:spPr>
          <a:xfrm rot="5400000">
            <a:off x="-246965" y="743404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Richtungspfeil 24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870862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/>
          <p:cNvSpPr/>
          <p:nvPr/>
        </p:nvSpPr>
        <p:spPr>
          <a:xfrm>
            <a:off x="1271988" y="226090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1271988" y="270971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1271988" y="316377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1271988" y="361784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1271988" y="407190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1271988" y="180683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4576936" cy="40386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1. TFTP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2. Einführung - Projektbasis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b="1" dirty="0" smtClean="0"/>
              <a:t>3</a:t>
            </a:r>
            <a:r>
              <a:rPr lang="de-DE" sz="2000" b="1" dirty="0"/>
              <a:t>. </a:t>
            </a:r>
            <a:r>
              <a:rPr lang="de-DE" sz="2000" b="1" dirty="0" smtClean="0"/>
              <a:t>Beispiele aus der Umsetzung</a:t>
            </a:r>
            <a:endParaRPr lang="de-DE" sz="2000" b="1" dirty="0"/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4.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Write Request und Read Request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5. Error Handling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6. Fazit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Trapez 19"/>
          <p:cNvSpPr/>
          <p:nvPr/>
        </p:nvSpPr>
        <p:spPr>
          <a:xfrm rot="5400000">
            <a:off x="-119723" y="810214"/>
            <a:ext cx="1852607" cy="89749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5 h 890115"/>
              <a:gd name="connsiteX1" fmla="*/ 1412108 w 1865345"/>
              <a:gd name="connsiteY1" fmla="*/ 0 h 890115"/>
              <a:gd name="connsiteX2" fmla="*/ 1865345 w 1865345"/>
              <a:gd name="connsiteY2" fmla="*/ 1 h 890115"/>
              <a:gd name="connsiteX3" fmla="*/ 896553 w 1865345"/>
              <a:gd name="connsiteY3" fmla="*/ 890115 h 890115"/>
              <a:gd name="connsiteX4" fmla="*/ 0 w 1865345"/>
              <a:gd name="connsiteY4" fmla="*/ 890115 h 890115"/>
              <a:gd name="connsiteX0" fmla="*/ 0 w 1865345"/>
              <a:gd name="connsiteY0" fmla="*/ 890114 h 890114"/>
              <a:gd name="connsiteX1" fmla="*/ 1415840 w 1865345"/>
              <a:gd name="connsiteY1" fmla="*/ 7463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09471 w 1865345"/>
              <a:gd name="connsiteY1" fmla="*/ 1091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43046"/>
              <a:gd name="connsiteY0" fmla="*/ 889023 h 889023"/>
              <a:gd name="connsiteX1" fmla="*/ 1409471 w 1843046"/>
              <a:gd name="connsiteY1" fmla="*/ 0 h 889023"/>
              <a:gd name="connsiteX2" fmla="*/ 1843046 w 1843046"/>
              <a:gd name="connsiteY2" fmla="*/ 2095 h 889023"/>
              <a:gd name="connsiteX3" fmla="*/ 896553 w 1843046"/>
              <a:gd name="connsiteY3" fmla="*/ 889023 h 889023"/>
              <a:gd name="connsiteX4" fmla="*/ 0 w 1843046"/>
              <a:gd name="connsiteY4" fmla="*/ 889023 h 889023"/>
              <a:gd name="connsiteX0" fmla="*/ 0 w 1852607"/>
              <a:gd name="connsiteY0" fmla="*/ 893300 h 893300"/>
              <a:gd name="connsiteX1" fmla="*/ 1409471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3300 h 893300"/>
              <a:gd name="connsiteX1" fmla="*/ 1485674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73868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2607" h="897491">
                <a:moveTo>
                  <a:pt x="0" y="897491"/>
                </a:moveTo>
                <a:lnTo>
                  <a:pt x="1473868" y="0"/>
                </a:lnTo>
                <a:lnTo>
                  <a:pt x="1852607" y="4191"/>
                </a:lnTo>
                <a:lnTo>
                  <a:pt x="896553" y="897491"/>
                </a:lnTo>
                <a:lnTo>
                  <a:pt x="0" y="897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rapez 19"/>
          <p:cNvSpPr/>
          <p:nvPr/>
        </p:nvSpPr>
        <p:spPr>
          <a:xfrm rot="5400000">
            <a:off x="118411" y="1508183"/>
            <a:ext cx="1372166" cy="89332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64174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70549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3321 h 893321"/>
              <a:gd name="connsiteX1" fmla="*/ 999427 w 1442748"/>
              <a:gd name="connsiteY1" fmla="*/ 0 h 893321"/>
              <a:gd name="connsiteX2" fmla="*/ 1442748 w 1442748"/>
              <a:gd name="connsiteY2" fmla="*/ 3990 h 893321"/>
              <a:gd name="connsiteX3" fmla="*/ 822980 w 1442748"/>
              <a:gd name="connsiteY3" fmla="*/ 893321 h 893321"/>
              <a:gd name="connsiteX4" fmla="*/ 0 w 1442748"/>
              <a:gd name="connsiteY4" fmla="*/ 893321 h 893321"/>
              <a:gd name="connsiteX0" fmla="*/ 0 w 1372166"/>
              <a:gd name="connsiteY0" fmla="*/ 893321 h 893321"/>
              <a:gd name="connsiteX1" fmla="*/ 999427 w 1372166"/>
              <a:gd name="connsiteY1" fmla="*/ 0 h 893321"/>
              <a:gd name="connsiteX2" fmla="*/ 1372166 w 1372166"/>
              <a:gd name="connsiteY2" fmla="*/ 781 h 893321"/>
              <a:gd name="connsiteX3" fmla="*/ 822980 w 1372166"/>
              <a:gd name="connsiteY3" fmla="*/ 893321 h 893321"/>
              <a:gd name="connsiteX4" fmla="*/ 0 w 1372166"/>
              <a:gd name="connsiteY4" fmla="*/ 893321 h 89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166" h="893321">
                <a:moveTo>
                  <a:pt x="0" y="893321"/>
                </a:moveTo>
                <a:lnTo>
                  <a:pt x="999427" y="0"/>
                </a:lnTo>
                <a:lnTo>
                  <a:pt x="1372166" y="781"/>
                </a:lnTo>
                <a:lnTo>
                  <a:pt x="822980" y="893321"/>
                </a:lnTo>
                <a:lnTo>
                  <a:pt x="0" y="8933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rapez 19"/>
          <p:cNvSpPr/>
          <p:nvPr/>
        </p:nvSpPr>
        <p:spPr>
          <a:xfrm rot="5400000">
            <a:off x="322612" y="2160495"/>
            <a:ext cx="961998" cy="891559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580129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961998"/>
              <a:gd name="connsiteY0" fmla="*/ 889332 h 889332"/>
              <a:gd name="connsiteX1" fmla="*/ 580129 w 961998"/>
              <a:gd name="connsiteY1" fmla="*/ 981 h 889332"/>
              <a:gd name="connsiteX2" fmla="*/ 961998 w 961998"/>
              <a:gd name="connsiteY2" fmla="*/ 0 h 889332"/>
              <a:gd name="connsiteX3" fmla="*/ 822980 w 961998"/>
              <a:gd name="connsiteY3" fmla="*/ 889332 h 889332"/>
              <a:gd name="connsiteX4" fmla="*/ 0 w 961998"/>
              <a:gd name="connsiteY4" fmla="*/ 889332 h 889332"/>
              <a:gd name="connsiteX0" fmla="*/ 0 w 961998"/>
              <a:gd name="connsiteY0" fmla="*/ 891559 h 891559"/>
              <a:gd name="connsiteX1" fmla="*/ 586546 w 961998"/>
              <a:gd name="connsiteY1" fmla="*/ 0 h 891559"/>
              <a:gd name="connsiteX2" fmla="*/ 961998 w 961998"/>
              <a:gd name="connsiteY2" fmla="*/ 2227 h 891559"/>
              <a:gd name="connsiteX3" fmla="*/ 822980 w 961998"/>
              <a:gd name="connsiteY3" fmla="*/ 891559 h 891559"/>
              <a:gd name="connsiteX4" fmla="*/ 0 w 961998"/>
              <a:gd name="connsiteY4" fmla="*/ 891559 h 89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998" h="891559">
                <a:moveTo>
                  <a:pt x="0" y="891559"/>
                </a:moveTo>
                <a:lnTo>
                  <a:pt x="586546" y="0"/>
                </a:lnTo>
                <a:lnTo>
                  <a:pt x="961998" y="2227"/>
                </a:lnTo>
                <a:lnTo>
                  <a:pt x="822980" y="891559"/>
                </a:lnTo>
                <a:lnTo>
                  <a:pt x="0" y="891559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3" name="Trapez 19"/>
          <p:cNvSpPr/>
          <p:nvPr/>
        </p:nvSpPr>
        <p:spPr>
          <a:xfrm rot="5400000">
            <a:off x="391829" y="2936282"/>
            <a:ext cx="83254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32541"/>
              <a:gd name="connsiteY0" fmla="*/ 889205 h 889205"/>
              <a:gd name="connsiteX1" fmla="*/ 207595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  <a:gd name="connsiteX0" fmla="*/ 0 w 832541"/>
              <a:gd name="connsiteY0" fmla="*/ 889205 h 889205"/>
              <a:gd name="connsiteX1" fmla="*/ 201178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541" h="889205">
                <a:moveTo>
                  <a:pt x="0" y="889205"/>
                </a:moveTo>
                <a:lnTo>
                  <a:pt x="201178" y="982"/>
                </a:lnTo>
                <a:lnTo>
                  <a:pt x="578458" y="0"/>
                </a:lnTo>
                <a:lnTo>
                  <a:pt x="832541" y="889205"/>
                </a:lnTo>
                <a:lnTo>
                  <a:pt x="0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Trapez 19"/>
          <p:cNvSpPr/>
          <p:nvPr/>
        </p:nvSpPr>
        <p:spPr>
          <a:xfrm rot="5400000">
            <a:off x="299838" y="3691088"/>
            <a:ext cx="101653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06387 w 1029367"/>
              <a:gd name="connsiteY0" fmla="*/ 889205 h 889205"/>
              <a:gd name="connsiteX1" fmla="*/ 0 w 1029367"/>
              <a:gd name="connsiteY1" fmla="*/ 937 h 889205"/>
              <a:gd name="connsiteX2" fmla="*/ 389773 w 1029367"/>
              <a:gd name="connsiteY2" fmla="*/ 0 h 889205"/>
              <a:gd name="connsiteX3" fmla="*/ 1029367 w 1029367"/>
              <a:gd name="connsiteY3" fmla="*/ 889205 h 889205"/>
              <a:gd name="connsiteX4" fmla="*/ 206387 w 1029367"/>
              <a:gd name="connsiteY4" fmla="*/ 889205 h 889205"/>
              <a:gd name="connsiteX0" fmla="*/ 196762 w 1019742"/>
              <a:gd name="connsiteY0" fmla="*/ 891477 h 891477"/>
              <a:gd name="connsiteX1" fmla="*/ 0 w 1019742"/>
              <a:gd name="connsiteY1" fmla="*/ 0 h 891477"/>
              <a:gd name="connsiteX2" fmla="*/ 380148 w 1019742"/>
              <a:gd name="connsiteY2" fmla="*/ 2272 h 891477"/>
              <a:gd name="connsiteX3" fmla="*/ 1019742 w 1019742"/>
              <a:gd name="connsiteY3" fmla="*/ 891477 h 891477"/>
              <a:gd name="connsiteX4" fmla="*/ 196762 w 1019742"/>
              <a:gd name="connsiteY4" fmla="*/ 891477 h 891477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6937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0520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531" h="889205">
                <a:moveTo>
                  <a:pt x="193551" y="889205"/>
                </a:moveTo>
                <a:lnTo>
                  <a:pt x="0" y="937"/>
                </a:lnTo>
                <a:lnTo>
                  <a:pt x="370520" y="0"/>
                </a:lnTo>
                <a:lnTo>
                  <a:pt x="1016531" y="889205"/>
                </a:lnTo>
                <a:lnTo>
                  <a:pt x="193551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rapez 19"/>
          <p:cNvSpPr/>
          <p:nvPr/>
        </p:nvSpPr>
        <p:spPr>
          <a:xfrm rot="5400000">
            <a:off x="111832" y="4320421"/>
            <a:ext cx="1391828" cy="893990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17783"/>
              <a:gd name="connsiteY0" fmla="*/ 889205 h 889205"/>
              <a:gd name="connsiteX1" fmla="*/ 0 w 1017783"/>
              <a:gd name="connsiteY1" fmla="*/ 7354 h 889205"/>
              <a:gd name="connsiteX2" fmla="*/ 418649 w 1017783"/>
              <a:gd name="connsiteY2" fmla="*/ 0 h 889205"/>
              <a:gd name="connsiteX3" fmla="*/ 1017783 w 1017783"/>
              <a:gd name="connsiteY3" fmla="*/ 889205 h 889205"/>
              <a:gd name="connsiteX4" fmla="*/ 235263 w 1017783"/>
              <a:gd name="connsiteY4" fmla="*/ 889205 h 889205"/>
              <a:gd name="connsiteX0" fmla="*/ 635818 w 1418338"/>
              <a:gd name="connsiteY0" fmla="*/ 889943 h 889943"/>
              <a:gd name="connsiteX1" fmla="*/ 0 w 1418338"/>
              <a:gd name="connsiteY1" fmla="*/ 0 h 889943"/>
              <a:gd name="connsiteX2" fmla="*/ 819204 w 1418338"/>
              <a:gd name="connsiteY2" fmla="*/ 738 h 889943"/>
              <a:gd name="connsiteX3" fmla="*/ 1418338 w 1418338"/>
              <a:gd name="connsiteY3" fmla="*/ 889943 h 889943"/>
              <a:gd name="connsiteX4" fmla="*/ 635818 w 1418338"/>
              <a:gd name="connsiteY4" fmla="*/ 889943 h 889943"/>
              <a:gd name="connsiteX0" fmla="*/ 639862 w 1422382"/>
              <a:gd name="connsiteY0" fmla="*/ 902082 h 902082"/>
              <a:gd name="connsiteX1" fmla="*/ 0 w 1422382"/>
              <a:gd name="connsiteY1" fmla="*/ 0 h 902082"/>
              <a:gd name="connsiteX2" fmla="*/ 823248 w 1422382"/>
              <a:gd name="connsiteY2" fmla="*/ 12877 h 902082"/>
              <a:gd name="connsiteX3" fmla="*/ 1422382 w 1422382"/>
              <a:gd name="connsiteY3" fmla="*/ 902082 h 902082"/>
              <a:gd name="connsiteX4" fmla="*/ 639862 w 1422382"/>
              <a:gd name="connsiteY4" fmla="*/ 902082 h 902082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815156 w 1414290"/>
              <a:gd name="connsiteY2" fmla="*/ 4784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370097 w 1414290"/>
              <a:gd name="connsiteY2" fmla="*/ 738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47635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70094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1828" h="893990">
                <a:moveTo>
                  <a:pt x="609308" y="893990"/>
                </a:moveTo>
                <a:lnTo>
                  <a:pt x="0" y="0"/>
                </a:lnTo>
                <a:lnTo>
                  <a:pt x="370094" y="739"/>
                </a:lnTo>
                <a:lnTo>
                  <a:pt x="1391828" y="893990"/>
                </a:lnTo>
                <a:lnTo>
                  <a:pt x="609308" y="8939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8DD58F1-1BD4-8B49-9DC6-309005C76D35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13</a:t>
            </a:fld>
            <a:endParaRPr lang="de-DE" altLang="de-DE"/>
          </a:p>
        </p:txBody>
      </p:sp>
      <p:sp>
        <p:nvSpPr>
          <p:cNvPr id="31" name="Richtungspfeil 30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ichtungspfeil 31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ichtungspfeil 32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ichtungspfeil 33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ichtungspfeil 39"/>
          <p:cNvSpPr/>
          <p:nvPr/>
        </p:nvSpPr>
        <p:spPr>
          <a:xfrm rot="5400000">
            <a:off x="-246964" y="162553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ichtungspfeil 40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ichtungspfeil 41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Textfeld 42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25990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. Beispiele aus der Umsetzung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9184F74-C69F-434C-9C2A-90162208DCFC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14</a:t>
            </a:fld>
            <a:endParaRPr lang="de-DE" altLang="de-DE"/>
          </a:p>
        </p:txBody>
      </p:sp>
      <p:sp>
        <p:nvSpPr>
          <p:cNvPr id="7" name="Richtungspfeil 6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chtungspfeil 7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ichtungspfeil 8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162553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6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3.1 </a:t>
            </a:r>
            <a:r>
              <a:rPr lang="mr-IN" u="sng" dirty="0" smtClean="0">
                <a:latin typeface="+mn-lt"/>
              </a:rPr>
              <a:t>–</a:t>
            </a:r>
            <a:r>
              <a:rPr lang="de-DE" u="sng" dirty="0" smtClean="0">
                <a:latin typeface="+mn-lt"/>
              </a:rPr>
              <a:t> Bsp. 1 </a:t>
            </a:r>
            <a:r>
              <a:rPr lang="mr-IN" u="sng" dirty="0" smtClean="0">
                <a:latin typeface="+mn-lt"/>
              </a:rPr>
              <a:t>–</a:t>
            </a:r>
            <a:r>
              <a:rPr lang="de-DE" u="sng" dirty="0">
                <a:latin typeface="+mn-lt"/>
              </a:rPr>
              <a:t> </a:t>
            </a:r>
            <a:r>
              <a:rPr lang="de-DE" u="sng" dirty="0" err="1" smtClean="0">
                <a:latin typeface="+mn-lt"/>
              </a:rPr>
              <a:t>Timer</a:t>
            </a:r>
            <a:endParaRPr lang="de-DE" u="sng" dirty="0" smtClean="0">
              <a:latin typeface="+mn-lt"/>
            </a:endParaRPr>
          </a:p>
        </p:txBody>
      </p:sp>
      <p:sp>
        <p:nvSpPr>
          <p:cNvPr id="20" name="Rechteck 19"/>
          <p:cNvSpPr/>
          <p:nvPr/>
        </p:nvSpPr>
        <p:spPr>
          <a:xfrm>
            <a:off x="467544" y="2132856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/>
          <p:cNvSpPr/>
          <p:nvPr/>
        </p:nvSpPr>
        <p:spPr>
          <a:xfrm>
            <a:off x="467544" y="2473907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467544" y="2814958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2116"/>
          <a:stretch/>
        </p:blipFill>
        <p:spPr>
          <a:xfrm>
            <a:off x="1219200" y="2042329"/>
            <a:ext cx="7354644" cy="333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257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. Beispiele aus der Umsetzung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15</a:t>
            </a:fld>
            <a:endParaRPr lang="de-DE" altLang="de-DE"/>
          </a:p>
        </p:txBody>
      </p:sp>
      <p:sp>
        <p:nvSpPr>
          <p:cNvPr id="7" name="Richtungspfeil 6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chtungspfeil 7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ichtungspfeil 8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162553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6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3.2 </a:t>
            </a:r>
            <a:r>
              <a:rPr lang="mr-IN" u="sng" dirty="0" smtClean="0">
                <a:latin typeface="+mn-lt"/>
              </a:rPr>
              <a:t>–</a:t>
            </a:r>
            <a:r>
              <a:rPr lang="de-DE" u="sng" dirty="0" smtClean="0">
                <a:latin typeface="+mn-lt"/>
              </a:rPr>
              <a:t> Bsp. 2 </a:t>
            </a:r>
            <a:r>
              <a:rPr lang="mr-IN" u="sng" dirty="0" smtClean="0">
                <a:latin typeface="+mn-lt"/>
              </a:rPr>
              <a:t>–</a:t>
            </a:r>
            <a:r>
              <a:rPr lang="de-DE" u="sng" dirty="0" smtClean="0">
                <a:latin typeface="+mn-lt"/>
              </a:rPr>
              <a:t> Data Messages</a:t>
            </a:r>
          </a:p>
        </p:txBody>
      </p:sp>
      <p:sp>
        <p:nvSpPr>
          <p:cNvPr id="17" name="Rechteck 16"/>
          <p:cNvSpPr/>
          <p:nvPr/>
        </p:nvSpPr>
        <p:spPr>
          <a:xfrm>
            <a:off x="467544" y="2132856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/>
          <p:cNvSpPr/>
          <p:nvPr/>
        </p:nvSpPr>
        <p:spPr>
          <a:xfrm>
            <a:off x="467544" y="2473907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467544" y="2814958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9632" y="1968522"/>
            <a:ext cx="7658458" cy="3404693"/>
          </a:xfrm>
          <a:prstGeom prst="rect">
            <a:avLst/>
          </a:prstGeom>
        </p:spPr>
      </p:pic>
      <p:sp>
        <p:nvSpPr>
          <p:cNvPr id="21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07226BC1-F24B-124D-8055-190A3A70CB28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9902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. Beispiele aus der Umsetzung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7601272" cy="4038600"/>
          </a:xfrm>
        </p:spPr>
        <p:txBody>
          <a:bodyPr/>
          <a:lstStyle/>
          <a:p>
            <a:r>
              <a:rPr lang="de-DE" sz="2800" b="1" dirty="0" smtClean="0">
                <a:solidFill>
                  <a:schemeClr val="accent2"/>
                </a:solidFill>
              </a:rPr>
              <a:t> </a:t>
            </a:r>
            <a:endParaRPr lang="de-DE" sz="2800" b="1" dirty="0">
              <a:solidFill>
                <a:schemeClr val="accent2"/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16</a:t>
            </a:fld>
            <a:endParaRPr lang="de-DE" altLang="de-DE"/>
          </a:p>
        </p:txBody>
      </p:sp>
      <p:sp>
        <p:nvSpPr>
          <p:cNvPr id="7" name="Richtungspfeil 6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chtungspfeil 7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ichtungspfeil 8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162553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6</a:t>
            </a:r>
          </a:p>
        </p:txBody>
      </p:sp>
      <p:sp>
        <p:nvSpPr>
          <p:cNvPr id="16" name="Textfeld 15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3.3 Vorführung der Implementierung</a:t>
            </a:r>
            <a:endParaRPr lang="de-DE" u="sng" dirty="0">
              <a:latin typeface="+mn-lt"/>
            </a:endParaRPr>
          </a:p>
        </p:txBody>
      </p:sp>
      <p:sp>
        <p:nvSpPr>
          <p:cNvPr id="14" name="Interaktive Schaltfläche: Anpassen 13">
            <a:hlinkClick r:id="rId3" action="ppaction://program" highlightClick="1"/>
          </p:cNvPr>
          <p:cNvSpPr/>
          <p:nvPr/>
        </p:nvSpPr>
        <p:spPr>
          <a:xfrm>
            <a:off x="1619672" y="1675871"/>
            <a:ext cx="1224136" cy="556161"/>
          </a:xfrm>
          <a:prstGeom prst="actionButtonBlan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 smtClean="0">
                <a:solidFill>
                  <a:schemeClr val="accent2"/>
                </a:solidFill>
              </a:rPr>
              <a:t>LIVE.</a:t>
            </a:r>
            <a:endParaRPr lang="de-DE" sz="3200" b="1" dirty="0">
              <a:solidFill>
                <a:schemeClr val="accent2"/>
              </a:solidFill>
            </a:endParaRPr>
          </a:p>
        </p:txBody>
      </p:sp>
      <p:sp>
        <p:nvSpPr>
          <p:cNvPr id="17" name="Rechteck 16"/>
          <p:cNvSpPr/>
          <p:nvPr/>
        </p:nvSpPr>
        <p:spPr>
          <a:xfrm>
            <a:off x="467544" y="2132856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/>
          <p:cNvSpPr/>
          <p:nvPr/>
        </p:nvSpPr>
        <p:spPr>
          <a:xfrm>
            <a:off x="467544" y="2473907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467544" y="2814958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C347EE52-3E29-C04E-BE07-290C6A5CE4E4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139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/>
          <p:cNvSpPr/>
          <p:nvPr/>
        </p:nvSpPr>
        <p:spPr>
          <a:xfrm>
            <a:off x="1271988" y="226090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1271988" y="270971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1271988" y="316377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1271988" y="361784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1271988" y="407190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1271988" y="180683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4576936" cy="40386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1. TFTP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2. Einführung - Projektbasis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Beispiele aus der Umsetzung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b="1" dirty="0"/>
              <a:t>4. </a:t>
            </a:r>
            <a:r>
              <a:rPr lang="de-DE" sz="2000" b="1" dirty="0" smtClean="0"/>
              <a:t>Write Request und Read Request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5. Error Handling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6. Fazit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Trapez 19"/>
          <p:cNvSpPr/>
          <p:nvPr/>
        </p:nvSpPr>
        <p:spPr>
          <a:xfrm rot="5400000">
            <a:off x="-119723" y="810214"/>
            <a:ext cx="1852607" cy="89749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5 h 890115"/>
              <a:gd name="connsiteX1" fmla="*/ 1412108 w 1865345"/>
              <a:gd name="connsiteY1" fmla="*/ 0 h 890115"/>
              <a:gd name="connsiteX2" fmla="*/ 1865345 w 1865345"/>
              <a:gd name="connsiteY2" fmla="*/ 1 h 890115"/>
              <a:gd name="connsiteX3" fmla="*/ 896553 w 1865345"/>
              <a:gd name="connsiteY3" fmla="*/ 890115 h 890115"/>
              <a:gd name="connsiteX4" fmla="*/ 0 w 1865345"/>
              <a:gd name="connsiteY4" fmla="*/ 890115 h 890115"/>
              <a:gd name="connsiteX0" fmla="*/ 0 w 1865345"/>
              <a:gd name="connsiteY0" fmla="*/ 890114 h 890114"/>
              <a:gd name="connsiteX1" fmla="*/ 1415840 w 1865345"/>
              <a:gd name="connsiteY1" fmla="*/ 7463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09471 w 1865345"/>
              <a:gd name="connsiteY1" fmla="*/ 1091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43046"/>
              <a:gd name="connsiteY0" fmla="*/ 889023 h 889023"/>
              <a:gd name="connsiteX1" fmla="*/ 1409471 w 1843046"/>
              <a:gd name="connsiteY1" fmla="*/ 0 h 889023"/>
              <a:gd name="connsiteX2" fmla="*/ 1843046 w 1843046"/>
              <a:gd name="connsiteY2" fmla="*/ 2095 h 889023"/>
              <a:gd name="connsiteX3" fmla="*/ 896553 w 1843046"/>
              <a:gd name="connsiteY3" fmla="*/ 889023 h 889023"/>
              <a:gd name="connsiteX4" fmla="*/ 0 w 1843046"/>
              <a:gd name="connsiteY4" fmla="*/ 889023 h 889023"/>
              <a:gd name="connsiteX0" fmla="*/ 0 w 1852607"/>
              <a:gd name="connsiteY0" fmla="*/ 893300 h 893300"/>
              <a:gd name="connsiteX1" fmla="*/ 1409471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3300 h 893300"/>
              <a:gd name="connsiteX1" fmla="*/ 1485674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73868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2607" h="897491">
                <a:moveTo>
                  <a:pt x="0" y="897491"/>
                </a:moveTo>
                <a:lnTo>
                  <a:pt x="1473868" y="0"/>
                </a:lnTo>
                <a:lnTo>
                  <a:pt x="1852607" y="4191"/>
                </a:lnTo>
                <a:lnTo>
                  <a:pt x="896553" y="897491"/>
                </a:lnTo>
                <a:lnTo>
                  <a:pt x="0" y="897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rapez 19"/>
          <p:cNvSpPr/>
          <p:nvPr/>
        </p:nvSpPr>
        <p:spPr>
          <a:xfrm rot="5400000">
            <a:off x="118411" y="1508183"/>
            <a:ext cx="1372166" cy="89332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64174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70549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3321 h 893321"/>
              <a:gd name="connsiteX1" fmla="*/ 999427 w 1442748"/>
              <a:gd name="connsiteY1" fmla="*/ 0 h 893321"/>
              <a:gd name="connsiteX2" fmla="*/ 1442748 w 1442748"/>
              <a:gd name="connsiteY2" fmla="*/ 3990 h 893321"/>
              <a:gd name="connsiteX3" fmla="*/ 822980 w 1442748"/>
              <a:gd name="connsiteY3" fmla="*/ 893321 h 893321"/>
              <a:gd name="connsiteX4" fmla="*/ 0 w 1442748"/>
              <a:gd name="connsiteY4" fmla="*/ 893321 h 893321"/>
              <a:gd name="connsiteX0" fmla="*/ 0 w 1372166"/>
              <a:gd name="connsiteY0" fmla="*/ 893321 h 893321"/>
              <a:gd name="connsiteX1" fmla="*/ 999427 w 1372166"/>
              <a:gd name="connsiteY1" fmla="*/ 0 h 893321"/>
              <a:gd name="connsiteX2" fmla="*/ 1372166 w 1372166"/>
              <a:gd name="connsiteY2" fmla="*/ 781 h 893321"/>
              <a:gd name="connsiteX3" fmla="*/ 822980 w 1372166"/>
              <a:gd name="connsiteY3" fmla="*/ 893321 h 893321"/>
              <a:gd name="connsiteX4" fmla="*/ 0 w 1372166"/>
              <a:gd name="connsiteY4" fmla="*/ 893321 h 89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166" h="893321">
                <a:moveTo>
                  <a:pt x="0" y="893321"/>
                </a:moveTo>
                <a:lnTo>
                  <a:pt x="999427" y="0"/>
                </a:lnTo>
                <a:lnTo>
                  <a:pt x="1372166" y="781"/>
                </a:lnTo>
                <a:lnTo>
                  <a:pt x="822980" y="893321"/>
                </a:lnTo>
                <a:lnTo>
                  <a:pt x="0" y="8933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rapez 19"/>
          <p:cNvSpPr/>
          <p:nvPr/>
        </p:nvSpPr>
        <p:spPr>
          <a:xfrm rot="5400000">
            <a:off x="391829" y="2936282"/>
            <a:ext cx="83254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32541"/>
              <a:gd name="connsiteY0" fmla="*/ 889205 h 889205"/>
              <a:gd name="connsiteX1" fmla="*/ 207595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  <a:gd name="connsiteX0" fmla="*/ 0 w 832541"/>
              <a:gd name="connsiteY0" fmla="*/ 889205 h 889205"/>
              <a:gd name="connsiteX1" fmla="*/ 201178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541" h="889205">
                <a:moveTo>
                  <a:pt x="0" y="889205"/>
                </a:moveTo>
                <a:lnTo>
                  <a:pt x="201178" y="982"/>
                </a:lnTo>
                <a:lnTo>
                  <a:pt x="578458" y="0"/>
                </a:lnTo>
                <a:lnTo>
                  <a:pt x="832541" y="889205"/>
                </a:lnTo>
                <a:lnTo>
                  <a:pt x="0" y="88920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2" name="Trapez 19"/>
          <p:cNvSpPr/>
          <p:nvPr/>
        </p:nvSpPr>
        <p:spPr>
          <a:xfrm rot="5400000">
            <a:off x="322612" y="2160495"/>
            <a:ext cx="961998" cy="891559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580129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961998"/>
              <a:gd name="connsiteY0" fmla="*/ 889332 h 889332"/>
              <a:gd name="connsiteX1" fmla="*/ 580129 w 961998"/>
              <a:gd name="connsiteY1" fmla="*/ 981 h 889332"/>
              <a:gd name="connsiteX2" fmla="*/ 961998 w 961998"/>
              <a:gd name="connsiteY2" fmla="*/ 0 h 889332"/>
              <a:gd name="connsiteX3" fmla="*/ 822980 w 961998"/>
              <a:gd name="connsiteY3" fmla="*/ 889332 h 889332"/>
              <a:gd name="connsiteX4" fmla="*/ 0 w 961998"/>
              <a:gd name="connsiteY4" fmla="*/ 889332 h 889332"/>
              <a:gd name="connsiteX0" fmla="*/ 0 w 961998"/>
              <a:gd name="connsiteY0" fmla="*/ 891559 h 891559"/>
              <a:gd name="connsiteX1" fmla="*/ 586546 w 961998"/>
              <a:gd name="connsiteY1" fmla="*/ 0 h 891559"/>
              <a:gd name="connsiteX2" fmla="*/ 961998 w 961998"/>
              <a:gd name="connsiteY2" fmla="*/ 2227 h 891559"/>
              <a:gd name="connsiteX3" fmla="*/ 822980 w 961998"/>
              <a:gd name="connsiteY3" fmla="*/ 891559 h 891559"/>
              <a:gd name="connsiteX4" fmla="*/ 0 w 961998"/>
              <a:gd name="connsiteY4" fmla="*/ 891559 h 89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998" h="891559">
                <a:moveTo>
                  <a:pt x="0" y="891559"/>
                </a:moveTo>
                <a:lnTo>
                  <a:pt x="586546" y="0"/>
                </a:lnTo>
                <a:lnTo>
                  <a:pt x="961998" y="2227"/>
                </a:lnTo>
                <a:lnTo>
                  <a:pt x="822980" y="891559"/>
                </a:lnTo>
                <a:lnTo>
                  <a:pt x="0" y="8915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Trapez 19"/>
          <p:cNvSpPr/>
          <p:nvPr/>
        </p:nvSpPr>
        <p:spPr>
          <a:xfrm rot="5400000">
            <a:off x="299838" y="3691088"/>
            <a:ext cx="101653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06387 w 1029367"/>
              <a:gd name="connsiteY0" fmla="*/ 889205 h 889205"/>
              <a:gd name="connsiteX1" fmla="*/ 0 w 1029367"/>
              <a:gd name="connsiteY1" fmla="*/ 937 h 889205"/>
              <a:gd name="connsiteX2" fmla="*/ 389773 w 1029367"/>
              <a:gd name="connsiteY2" fmla="*/ 0 h 889205"/>
              <a:gd name="connsiteX3" fmla="*/ 1029367 w 1029367"/>
              <a:gd name="connsiteY3" fmla="*/ 889205 h 889205"/>
              <a:gd name="connsiteX4" fmla="*/ 206387 w 1029367"/>
              <a:gd name="connsiteY4" fmla="*/ 889205 h 889205"/>
              <a:gd name="connsiteX0" fmla="*/ 196762 w 1019742"/>
              <a:gd name="connsiteY0" fmla="*/ 891477 h 891477"/>
              <a:gd name="connsiteX1" fmla="*/ 0 w 1019742"/>
              <a:gd name="connsiteY1" fmla="*/ 0 h 891477"/>
              <a:gd name="connsiteX2" fmla="*/ 380148 w 1019742"/>
              <a:gd name="connsiteY2" fmla="*/ 2272 h 891477"/>
              <a:gd name="connsiteX3" fmla="*/ 1019742 w 1019742"/>
              <a:gd name="connsiteY3" fmla="*/ 891477 h 891477"/>
              <a:gd name="connsiteX4" fmla="*/ 196762 w 1019742"/>
              <a:gd name="connsiteY4" fmla="*/ 891477 h 891477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6937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0520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531" h="889205">
                <a:moveTo>
                  <a:pt x="193551" y="889205"/>
                </a:moveTo>
                <a:lnTo>
                  <a:pt x="0" y="937"/>
                </a:lnTo>
                <a:lnTo>
                  <a:pt x="370520" y="0"/>
                </a:lnTo>
                <a:lnTo>
                  <a:pt x="1016531" y="889205"/>
                </a:lnTo>
                <a:lnTo>
                  <a:pt x="193551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rapez 19"/>
          <p:cNvSpPr/>
          <p:nvPr/>
        </p:nvSpPr>
        <p:spPr>
          <a:xfrm rot="5400000">
            <a:off x="111832" y="4320421"/>
            <a:ext cx="1391828" cy="893990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17783"/>
              <a:gd name="connsiteY0" fmla="*/ 889205 h 889205"/>
              <a:gd name="connsiteX1" fmla="*/ 0 w 1017783"/>
              <a:gd name="connsiteY1" fmla="*/ 7354 h 889205"/>
              <a:gd name="connsiteX2" fmla="*/ 418649 w 1017783"/>
              <a:gd name="connsiteY2" fmla="*/ 0 h 889205"/>
              <a:gd name="connsiteX3" fmla="*/ 1017783 w 1017783"/>
              <a:gd name="connsiteY3" fmla="*/ 889205 h 889205"/>
              <a:gd name="connsiteX4" fmla="*/ 235263 w 1017783"/>
              <a:gd name="connsiteY4" fmla="*/ 889205 h 889205"/>
              <a:gd name="connsiteX0" fmla="*/ 635818 w 1418338"/>
              <a:gd name="connsiteY0" fmla="*/ 889943 h 889943"/>
              <a:gd name="connsiteX1" fmla="*/ 0 w 1418338"/>
              <a:gd name="connsiteY1" fmla="*/ 0 h 889943"/>
              <a:gd name="connsiteX2" fmla="*/ 819204 w 1418338"/>
              <a:gd name="connsiteY2" fmla="*/ 738 h 889943"/>
              <a:gd name="connsiteX3" fmla="*/ 1418338 w 1418338"/>
              <a:gd name="connsiteY3" fmla="*/ 889943 h 889943"/>
              <a:gd name="connsiteX4" fmla="*/ 635818 w 1418338"/>
              <a:gd name="connsiteY4" fmla="*/ 889943 h 889943"/>
              <a:gd name="connsiteX0" fmla="*/ 639862 w 1422382"/>
              <a:gd name="connsiteY0" fmla="*/ 902082 h 902082"/>
              <a:gd name="connsiteX1" fmla="*/ 0 w 1422382"/>
              <a:gd name="connsiteY1" fmla="*/ 0 h 902082"/>
              <a:gd name="connsiteX2" fmla="*/ 823248 w 1422382"/>
              <a:gd name="connsiteY2" fmla="*/ 12877 h 902082"/>
              <a:gd name="connsiteX3" fmla="*/ 1422382 w 1422382"/>
              <a:gd name="connsiteY3" fmla="*/ 902082 h 902082"/>
              <a:gd name="connsiteX4" fmla="*/ 639862 w 1422382"/>
              <a:gd name="connsiteY4" fmla="*/ 902082 h 902082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815156 w 1414290"/>
              <a:gd name="connsiteY2" fmla="*/ 4784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370097 w 1414290"/>
              <a:gd name="connsiteY2" fmla="*/ 738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47635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70094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1828" h="893990">
                <a:moveTo>
                  <a:pt x="609308" y="893990"/>
                </a:moveTo>
                <a:lnTo>
                  <a:pt x="0" y="0"/>
                </a:lnTo>
                <a:lnTo>
                  <a:pt x="370094" y="739"/>
                </a:lnTo>
                <a:lnTo>
                  <a:pt x="1391828" y="893990"/>
                </a:lnTo>
                <a:lnTo>
                  <a:pt x="609308" y="8939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ichtungspfeil 25"/>
          <p:cNvSpPr/>
          <p:nvPr/>
        </p:nvSpPr>
        <p:spPr>
          <a:xfrm rot="5400000">
            <a:off x="-246965" y="247850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17</a:t>
            </a:fld>
            <a:endParaRPr lang="de-DE" altLang="de-DE"/>
          </a:p>
        </p:txBody>
      </p:sp>
      <p:sp>
        <p:nvSpPr>
          <p:cNvPr id="27" name="Textfeld 26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 smtClean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28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EDA65097-99FB-4F45-A847-DB9ABFF09850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6302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4. Write Request und Read Request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18</a:t>
            </a:fld>
            <a:endParaRPr lang="de-DE" altLang="de-DE"/>
          </a:p>
        </p:txBody>
      </p:sp>
      <p:sp>
        <p:nvSpPr>
          <p:cNvPr id="10" name="Textfeld 9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4.1 Fehlerfreier WRQ</a:t>
            </a:r>
            <a:endParaRPr lang="de-DE" u="sng" dirty="0">
              <a:latin typeface="+mn-lt"/>
            </a:endParaRPr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ichtungspfeil 14"/>
          <p:cNvSpPr/>
          <p:nvPr/>
        </p:nvSpPr>
        <p:spPr>
          <a:xfrm rot="5400000">
            <a:off x="-246965" y="247850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ichtungspfeil 15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ichtungspfeil 16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ichtungspfeil 17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21" name="Rechteck 20"/>
          <p:cNvSpPr/>
          <p:nvPr/>
        </p:nvSpPr>
        <p:spPr>
          <a:xfrm>
            <a:off x="467544" y="2985810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467544" y="3207873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/>
          <p:cNvSpPr/>
          <p:nvPr/>
        </p:nvSpPr>
        <p:spPr>
          <a:xfrm>
            <a:off x="467544" y="3429936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/>
          <p:cNvSpPr/>
          <p:nvPr/>
        </p:nvSpPr>
        <p:spPr>
          <a:xfrm>
            <a:off x="467544" y="3656166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/>
          <p:cNvSpPr txBox="1"/>
          <p:nvPr/>
        </p:nvSpPr>
        <p:spPr>
          <a:xfrm>
            <a:off x="1185499" y="1703111"/>
            <a:ext cx="7072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>
                <a:latin typeface="+mn-lt"/>
              </a:rPr>
              <a:t>Client</a:t>
            </a:r>
            <a:endParaRPr lang="de-DE" sz="1600" dirty="0">
              <a:latin typeface="+mn-lt"/>
            </a:endParaRPr>
          </a:p>
        </p:txBody>
      </p:sp>
      <p:sp>
        <p:nvSpPr>
          <p:cNvPr id="27" name="Textfeld 26"/>
          <p:cNvSpPr txBox="1"/>
          <p:nvPr/>
        </p:nvSpPr>
        <p:spPr>
          <a:xfrm>
            <a:off x="5649705" y="1700808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>
                <a:latin typeface="+mn-lt"/>
              </a:rPr>
              <a:t>Server</a:t>
            </a:r>
            <a:endParaRPr lang="de-DE" sz="1600" dirty="0">
              <a:latin typeface="+mn-lt"/>
            </a:endParaRPr>
          </a:p>
        </p:txBody>
      </p:sp>
      <p:cxnSp>
        <p:nvCxnSpPr>
          <p:cNvPr id="28" name="Gerade Verbindung mit Pfeil 27"/>
          <p:cNvCxnSpPr/>
          <p:nvPr/>
        </p:nvCxnSpPr>
        <p:spPr>
          <a:xfrm>
            <a:off x="1502458" y="2105868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 rot="60000">
            <a:off x="5432729" y="1976018"/>
            <a:ext cx="59182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smtClean="0">
                <a:latin typeface="+mn-lt"/>
              </a:rPr>
              <a:t>WRQ</a:t>
            </a:r>
            <a:endParaRPr lang="de-DE" sz="1300" dirty="0">
              <a:latin typeface="+mn-lt"/>
            </a:endParaRPr>
          </a:p>
        </p:txBody>
      </p:sp>
      <p:sp>
        <p:nvSpPr>
          <p:cNvPr id="31" name="Textfeld 30"/>
          <p:cNvSpPr txBox="1"/>
          <p:nvPr/>
        </p:nvSpPr>
        <p:spPr>
          <a:xfrm rot="21425403">
            <a:off x="1541525" y="2156269"/>
            <a:ext cx="9797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WRQ</a:t>
            </a:r>
            <a:endParaRPr lang="de-DE" sz="1300" dirty="0">
              <a:latin typeface="+mn-lt"/>
            </a:endParaRPr>
          </a:p>
        </p:txBody>
      </p:sp>
      <p:cxnSp>
        <p:nvCxnSpPr>
          <p:cNvPr id="33" name="Gerade Verbindung mit Pfeil 32"/>
          <p:cNvCxnSpPr/>
          <p:nvPr/>
        </p:nvCxnSpPr>
        <p:spPr>
          <a:xfrm flipH="1">
            <a:off x="1530242" y="2640047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feld 33"/>
          <p:cNvSpPr txBox="1"/>
          <p:nvPr/>
        </p:nvSpPr>
        <p:spPr>
          <a:xfrm rot="21425403">
            <a:off x="1532590" y="2540846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smtClean="0">
                <a:latin typeface="+mn-lt"/>
              </a:rPr>
              <a:t>ACK (BN = 1)</a:t>
            </a:r>
            <a:endParaRPr lang="de-DE" sz="1300" dirty="0">
              <a:latin typeface="+mn-lt"/>
            </a:endParaRPr>
          </a:p>
        </p:txBody>
      </p:sp>
      <p:sp>
        <p:nvSpPr>
          <p:cNvPr id="36" name="Textfeld 35"/>
          <p:cNvSpPr txBox="1"/>
          <p:nvPr/>
        </p:nvSpPr>
        <p:spPr>
          <a:xfrm rot="60000">
            <a:off x="3984777" y="2696940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2, 512 Bytes)</a:t>
            </a:r>
            <a:endParaRPr lang="de-DE" sz="1300" dirty="0">
              <a:latin typeface="+mn-lt"/>
            </a:endParaRPr>
          </a:p>
        </p:txBody>
      </p:sp>
      <p:cxnSp>
        <p:nvCxnSpPr>
          <p:cNvPr id="37" name="Gerade Verbindung mit Pfeil 36"/>
          <p:cNvCxnSpPr/>
          <p:nvPr/>
        </p:nvCxnSpPr>
        <p:spPr>
          <a:xfrm flipH="1">
            <a:off x="1520867" y="3030196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feld 37"/>
          <p:cNvSpPr txBox="1"/>
          <p:nvPr/>
        </p:nvSpPr>
        <p:spPr>
          <a:xfrm rot="21425403">
            <a:off x="1514040" y="2919873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2)</a:t>
            </a:r>
            <a:endParaRPr lang="de-DE" sz="1300" dirty="0">
              <a:latin typeface="+mn-lt"/>
            </a:endParaRPr>
          </a:p>
        </p:txBody>
      </p:sp>
      <p:cxnSp>
        <p:nvCxnSpPr>
          <p:cNvPr id="41" name="Gerade Verbindung mit Pfeil 40"/>
          <p:cNvCxnSpPr/>
          <p:nvPr/>
        </p:nvCxnSpPr>
        <p:spPr>
          <a:xfrm flipH="1">
            <a:off x="1527249" y="3423691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feld 41"/>
          <p:cNvSpPr txBox="1"/>
          <p:nvPr/>
        </p:nvSpPr>
        <p:spPr>
          <a:xfrm rot="21425403">
            <a:off x="1486959" y="3306656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smtClean="0">
                <a:latin typeface="+mn-lt"/>
              </a:rPr>
              <a:t>ACK (BN = 3)</a:t>
            </a:r>
            <a:endParaRPr lang="de-DE" sz="1300" dirty="0">
              <a:latin typeface="+mn-lt"/>
            </a:endParaRPr>
          </a:p>
        </p:txBody>
      </p:sp>
      <p:cxnSp>
        <p:nvCxnSpPr>
          <p:cNvPr id="45" name="Gerade Verbindung mit Pfeil 44"/>
          <p:cNvCxnSpPr/>
          <p:nvPr/>
        </p:nvCxnSpPr>
        <p:spPr>
          <a:xfrm flipH="1">
            <a:off x="1522518" y="3808937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 Verbindung mit Pfeil 46"/>
          <p:cNvCxnSpPr/>
          <p:nvPr/>
        </p:nvCxnSpPr>
        <p:spPr>
          <a:xfrm flipH="1">
            <a:off x="1519815" y="4196465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/>
          <p:cNvCxnSpPr/>
          <p:nvPr/>
        </p:nvCxnSpPr>
        <p:spPr>
          <a:xfrm flipH="1">
            <a:off x="1525842" y="4584652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feld 54"/>
          <p:cNvSpPr txBox="1"/>
          <p:nvPr/>
        </p:nvSpPr>
        <p:spPr>
          <a:xfrm rot="21425403">
            <a:off x="1506007" y="4069693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1, </a:t>
            </a:r>
            <a:r>
              <a:rPr lang="de-DE" sz="1300" smtClean="0">
                <a:latin typeface="+mn-lt"/>
              </a:rPr>
              <a:t>512 Bytes)</a:t>
            </a:r>
            <a:endParaRPr lang="de-DE" sz="1300" dirty="0">
              <a:latin typeface="+mn-lt"/>
            </a:endParaRPr>
          </a:p>
        </p:txBody>
      </p:sp>
      <p:sp>
        <p:nvSpPr>
          <p:cNvPr id="57" name="Textfeld 56"/>
          <p:cNvSpPr txBox="1"/>
          <p:nvPr/>
        </p:nvSpPr>
        <p:spPr>
          <a:xfrm rot="60000">
            <a:off x="3994806" y="2318939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1, 512 Bytes)</a:t>
            </a:r>
            <a:endParaRPr lang="de-DE" sz="1300" dirty="0">
              <a:latin typeface="+mn-lt"/>
            </a:endParaRPr>
          </a:p>
        </p:txBody>
      </p:sp>
      <p:sp>
        <p:nvSpPr>
          <p:cNvPr id="63" name="Textfeld 62"/>
          <p:cNvSpPr txBox="1"/>
          <p:nvPr/>
        </p:nvSpPr>
        <p:spPr>
          <a:xfrm rot="60000">
            <a:off x="3986195" y="3080326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3, 512 Bytes)</a:t>
            </a:r>
            <a:endParaRPr lang="de-DE" sz="1300" dirty="0">
              <a:latin typeface="+mn-lt"/>
            </a:endParaRPr>
          </a:p>
        </p:txBody>
      </p:sp>
      <p:sp>
        <p:nvSpPr>
          <p:cNvPr id="65" name="Textfeld 64"/>
          <p:cNvSpPr txBox="1"/>
          <p:nvPr/>
        </p:nvSpPr>
        <p:spPr>
          <a:xfrm rot="60000">
            <a:off x="3994805" y="3473555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4, 170 Bytes)</a:t>
            </a:r>
            <a:endParaRPr lang="de-DE" sz="1300" dirty="0">
              <a:latin typeface="+mn-lt"/>
            </a:endParaRPr>
          </a:p>
        </p:txBody>
      </p:sp>
      <p:sp>
        <p:nvSpPr>
          <p:cNvPr id="67" name="Textfeld 66"/>
          <p:cNvSpPr txBox="1"/>
          <p:nvPr/>
        </p:nvSpPr>
        <p:spPr>
          <a:xfrm rot="60000">
            <a:off x="5476617" y="3908620"/>
            <a:ext cx="55496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RRQ</a:t>
            </a:r>
            <a:endParaRPr lang="de-DE" sz="1300" dirty="0">
              <a:latin typeface="+mn-lt"/>
            </a:endParaRPr>
          </a:p>
        </p:txBody>
      </p:sp>
      <p:sp>
        <p:nvSpPr>
          <p:cNvPr id="69" name="Textfeld 68"/>
          <p:cNvSpPr txBox="1"/>
          <p:nvPr/>
        </p:nvSpPr>
        <p:spPr>
          <a:xfrm rot="60000">
            <a:off x="4897152" y="4269945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1)</a:t>
            </a:r>
            <a:endParaRPr lang="de-DE" sz="1300" dirty="0">
              <a:latin typeface="+mn-lt"/>
            </a:endParaRPr>
          </a:p>
        </p:txBody>
      </p:sp>
      <p:sp>
        <p:nvSpPr>
          <p:cNvPr id="70" name="Textfeld 69"/>
          <p:cNvSpPr txBox="1"/>
          <p:nvPr/>
        </p:nvSpPr>
        <p:spPr>
          <a:xfrm rot="21425403">
            <a:off x="1500629" y="3698422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4)</a:t>
            </a:r>
            <a:endParaRPr lang="de-DE" sz="1300" dirty="0">
              <a:latin typeface="+mn-lt"/>
            </a:endParaRPr>
          </a:p>
        </p:txBody>
      </p:sp>
      <p:sp>
        <p:nvSpPr>
          <p:cNvPr id="71" name="Textfeld 70"/>
          <p:cNvSpPr txBox="1"/>
          <p:nvPr/>
        </p:nvSpPr>
        <p:spPr>
          <a:xfrm rot="21425403">
            <a:off x="1507877" y="4461343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2, 512 Bytes)</a:t>
            </a:r>
            <a:endParaRPr lang="de-DE" sz="1300" dirty="0">
              <a:latin typeface="+mn-lt"/>
            </a:endParaRPr>
          </a:p>
        </p:txBody>
      </p:sp>
      <p:cxnSp>
        <p:nvCxnSpPr>
          <p:cNvPr id="72" name="Gerade Verbindung mit Pfeil 71"/>
          <p:cNvCxnSpPr/>
          <p:nvPr/>
        </p:nvCxnSpPr>
        <p:spPr>
          <a:xfrm flipH="1">
            <a:off x="1518387" y="4972287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feld 73"/>
          <p:cNvSpPr txBox="1"/>
          <p:nvPr/>
        </p:nvSpPr>
        <p:spPr>
          <a:xfrm rot="60000">
            <a:off x="4897151" y="4663700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2)</a:t>
            </a:r>
            <a:endParaRPr lang="de-DE" sz="1300" dirty="0">
              <a:latin typeface="+mn-lt"/>
            </a:endParaRPr>
          </a:p>
        </p:txBody>
      </p:sp>
      <p:sp>
        <p:nvSpPr>
          <p:cNvPr id="75" name="Textfeld 74"/>
          <p:cNvSpPr txBox="1"/>
          <p:nvPr/>
        </p:nvSpPr>
        <p:spPr>
          <a:xfrm rot="21425403">
            <a:off x="1500422" y="4848978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3, 512 Bytes)</a:t>
            </a:r>
            <a:endParaRPr lang="de-DE" sz="1300" dirty="0">
              <a:latin typeface="+mn-lt"/>
            </a:endParaRPr>
          </a:p>
        </p:txBody>
      </p:sp>
      <p:cxnSp>
        <p:nvCxnSpPr>
          <p:cNvPr id="76" name="Gerade Verbindung mit Pfeil 75"/>
          <p:cNvCxnSpPr/>
          <p:nvPr/>
        </p:nvCxnSpPr>
        <p:spPr>
          <a:xfrm flipH="1">
            <a:off x="1527249" y="5365773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feld 77"/>
          <p:cNvSpPr txBox="1"/>
          <p:nvPr/>
        </p:nvSpPr>
        <p:spPr>
          <a:xfrm rot="60000">
            <a:off x="4897150" y="5056865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3)</a:t>
            </a:r>
            <a:endParaRPr lang="de-DE" sz="1300" dirty="0">
              <a:latin typeface="+mn-lt"/>
            </a:endParaRPr>
          </a:p>
        </p:txBody>
      </p:sp>
      <p:sp>
        <p:nvSpPr>
          <p:cNvPr id="79" name="Textfeld 78"/>
          <p:cNvSpPr txBox="1"/>
          <p:nvPr/>
        </p:nvSpPr>
        <p:spPr>
          <a:xfrm rot="21425403">
            <a:off x="1509284" y="5242464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4, 512 Bytes)</a:t>
            </a:r>
            <a:endParaRPr lang="de-DE" sz="1300" dirty="0">
              <a:latin typeface="+mn-lt"/>
            </a:endParaRPr>
          </a:p>
        </p:txBody>
      </p:sp>
      <p:sp>
        <p:nvSpPr>
          <p:cNvPr id="81" name="Textfeld 80"/>
          <p:cNvSpPr txBox="1"/>
          <p:nvPr/>
        </p:nvSpPr>
        <p:spPr>
          <a:xfrm rot="60000">
            <a:off x="4897811" y="5442102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4)</a:t>
            </a:r>
            <a:endParaRPr lang="de-DE" sz="1300" dirty="0">
              <a:latin typeface="+mn-lt"/>
            </a:endParaRPr>
          </a:p>
        </p:txBody>
      </p:sp>
      <p:cxnSp>
        <p:nvCxnSpPr>
          <p:cNvPr id="82" name="Gerade Verbindung 81"/>
          <p:cNvCxnSpPr/>
          <p:nvPr/>
        </p:nvCxnSpPr>
        <p:spPr>
          <a:xfrm>
            <a:off x="6048208" y="2016338"/>
            <a:ext cx="5918" cy="3814476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rade Verbindung mit Pfeil 82"/>
          <p:cNvCxnSpPr/>
          <p:nvPr/>
        </p:nvCxnSpPr>
        <p:spPr>
          <a:xfrm flipH="1">
            <a:off x="1539346" y="2261940"/>
            <a:ext cx="4471831" cy="173601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Gerade Verbindung mit Pfeil 84"/>
          <p:cNvCxnSpPr/>
          <p:nvPr/>
        </p:nvCxnSpPr>
        <p:spPr>
          <a:xfrm>
            <a:off x="1499853" y="2482516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Gerade Verbindung mit Pfeil 85"/>
          <p:cNvCxnSpPr/>
          <p:nvPr/>
        </p:nvCxnSpPr>
        <p:spPr>
          <a:xfrm>
            <a:off x="1507221" y="2868245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Gerade Verbindung mit Pfeil 87"/>
          <p:cNvCxnSpPr/>
          <p:nvPr/>
        </p:nvCxnSpPr>
        <p:spPr>
          <a:xfrm>
            <a:off x="1503665" y="3257775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Gerade Verbindung mit Pfeil 88"/>
          <p:cNvCxnSpPr/>
          <p:nvPr/>
        </p:nvCxnSpPr>
        <p:spPr>
          <a:xfrm>
            <a:off x="1521019" y="3647301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Gerade Verbindung mit Pfeil 89"/>
          <p:cNvCxnSpPr/>
          <p:nvPr/>
        </p:nvCxnSpPr>
        <p:spPr>
          <a:xfrm>
            <a:off x="1521018" y="4035619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Gerade Verbindung mit Pfeil 90"/>
          <p:cNvCxnSpPr/>
          <p:nvPr/>
        </p:nvCxnSpPr>
        <p:spPr>
          <a:xfrm>
            <a:off x="1522222" y="4421909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Gerade Verbindung mit Pfeil 91"/>
          <p:cNvCxnSpPr/>
          <p:nvPr/>
        </p:nvCxnSpPr>
        <p:spPr>
          <a:xfrm>
            <a:off x="1522222" y="4814639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Gerade Verbindung mit Pfeil 92"/>
          <p:cNvCxnSpPr/>
          <p:nvPr/>
        </p:nvCxnSpPr>
        <p:spPr>
          <a:xfrm>
            <a:off x="1522956" y="5200322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Gerade Verbindung mit Pfeil 93"/>
          <p:cNvCxnSpPr/>
          <p:nvPr/>
        </p:nvCxnSpPr>
        <p:spPr>
          <a:xfrm>
            <a:off x="1540741" y="5588053"/>
            <a:ext cx="4529203" cy="114674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Gerade Verbindung 94"/>
          <p:cNvCxnSpPr/>
          <p:nvPr/>
        </p:nvCxnSpPr>
        <p:spPr>
          <a:xfrm>
            <a:off x="1521936" y="2016338"/>
            <a:ext cx="5918" cy="3814476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D0CE7D40-D18A-8748-BB23-804CBC2AC9F3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68670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4. Write Request und Read Request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19</a:t>
            </a:fld>
            <a:endParaRPr lang="de-DE" altLang="de-DE"/>
          </a:p>
        </p:txBody>
      </p:sp>
      <p:sp>
        <p:nvSpPr>
          <p:cNvPr id="10" name="Textfeld 9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4.2 Fehlerfreier WRQ - Wireshark</a:t>
            </a:r>
            <a:endParaRPr lang="de-DE" u="sng" dirty="0">
              <a:latin typeface="+mn-lt"/>
            </a:endParaRPr>
          </a:p>
        </p:txBody>
      </p:sp>
      <p:pic>
        <p:nvPicPr>
          <p:cNvPr id="11" name="Bild 1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9200" y="1352600"/>
            <a:ext cx="7239000" cy="4412343"/>
          </a:xfrm>
          <a:prstGeom prst="rect">
            <a:avLst/>
          </a:prstGeom>
        </p:spPr>
      </p:pic>
      <p:sp>
        <p:nvSpPr>
          <p:cNvPr id="12" name="Richtungspfeil 11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ichtungspfeil 14"/>
          <p:cNvSpPr/>
          <p:nvPr/>
        </p:nvSpPr>
        <p:spPr>
          <a:xfrm rot="5400000">
            <a:off x="-246965" y="247850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ichtungspfeil 15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ichtungspfeil 16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ichtungspfeil 17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20" name="Rechteck 19"/>
          <p:cNvSpPr/>
          <p:nvPr/>
        </p:nvSpPr>
        <p:spPr>
          <a:xfrm>
            <a:off x="467544" y="2985810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/>
          <p:cNvSpPr/>
          <p:nvPr/>
        </p:nvSpPr>
        <p:spPr>
          <a:xfrm>
            <a:off x="467544" y="3207873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467544" y="3429936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/>
          <p:cNvSpPr/>
          <p:nvPr/>
        </p:nvSpPr>
        <p:spPr>
          <a:xfrm>
            <a:off x="467544" y="3656166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8C9F9D1A-0062-604E-B339-E31049FF6C4C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3301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/>
          <p:cNvSpPr/>
          <p:nvPr/>
        </p:nvSpPr>
        <p:spPr>
          <a:xfrm>
            <a:off x="1271988" y="226090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1271988" y="270971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1271988" y="316377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1271988" y="361784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1271988" y="407190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1271988" y="180683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4576936" cy="40386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1. TFTP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2. Einführung - Projektbasis</a:t>
            </a:r>
            <a:endParaRPr lang="de-DE" sz="2000" dirty="0"/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3</a:t>
            </a:r>
            <a:r>
              <a:rPr lang="de-DE" sz="2000" dirty="0"/>
              <a:t>. </a:t>
            </a:r>
            <a:r>
              <a:rPr lang="de-DE" sz="2000" dirty="0" smtClean="0"/>
              <a:t>Beispiele aus der Umsetzung</a:t>
            </a:r>
            <a:endParaRPr lang="de-DE" sz="2000" dirty="0"/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/>
              <a:t>4. </a:t>
            </a:r>
            <a:r>
              <a:rPr lang="de-DE" sz="2000" dirty="0" smtClean="0"/>
              <a:t>Write Request und Read Request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5. Error Handling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6. Fazit</a:t>
            </a:r>
            <a:endParaRPr lang="de-DE" dirty="0"/>
          </a:p>
        </p:txBody>
      </p:sp>
      <p:sp>
        <p:nvSpPr>
          <p:cNvPr id="20" name="Trapez 19"/>
          <p:cNvSpPr/>
          <p:nvPr/>
        </p:nvSpPr>
        <p:spPr>
          <a:xfrm rot="5400000">
            <a:off x="-119723" y="810214"/>
            <a:ext cx="1852607" cy="89749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5 h 890115"/>
              <a:gd name="connsiteX1" fmla="*/ 1412108 w 1865345"/>
              <a:gd name="connsiteY1" fmla="*/ 0 h 890115"/>
              <a:gd name="connsiteX2" fmla="*/ 1865345 w 1865345"/>
              <a:gd name="connsiteY2" fmla="*/ 1 h 890115"/>
              <a:gd name="connsiteX3" fmla="*/ 896553 w 1865345"/>
              <a:gd name="connsiteY3" fmla="*/ 890115 h 890115"/>
              <a:gd name="connsiteX4" fmla="*/ 0 w 1865345"/>
              <a:gd name="connsiteY4" fmla="*/ 890115 h 890115"/>
              <a:gd name="connsiteX0" fmla="*/ 0 w 1865345"/>
              <a:gd name="connsiteY0" fmla="*/ 890114 h 890114"/>
              <a:gd name="connsiteX1" fmla="*/ 1415840 w 1865345"/>
              <a:gd name="connsiteY1" fmla="*/ 7463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09471 w 1865345"/>
              <a:gd name="connsiteY1" fmla="*/ 1091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43046"/>
              <a:gd name="connsiteY0" fmla="*/ 889023 h 889023"/>
              <a:gd name="connsiteX1" fmla="*/ 1409471 w 1843046"/>
              <a:gd name="connsiteY1" fmla="*/ 0 h 889023"/>
              <a:gd name="connsiteX2" fmla="*/ 1843046 w 1843046"/>
              <a:gd name="connsiteY2" fmla="*/ 2095 h 889023"/>
              <a:gd name="connsiteX3" fmla="*/ 896553 w 1843046"/>
              <a:gd name="connsiteY3" fmla="*/ 889023 h 889023"/>
              <a:gd name="connsiteX4" fmla="*/ 0 w 1843046"/>
              <a:gd name="connsiteY4" fmla="*/ 889023 h 889023"/>
              <a:gd name="connsiteX0" fmla="*/ 0 w 1852607"/>
              <a:gd name="connsiteY0" fmla="*/ 893300 h 893300"/>
              <a:gd name="connsiteX1" fmla="*/ 1409471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3300 h 893300"/>
              <a:gd name="connsiteX1" fmla="*/ 1485674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73868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2607" h="897491">
                <a:moveTo>
                  <a:pt x="0" y="897491"/>
                </a:moveTo>
                <a:lnTo>
                  <a:pt x="1473868" y="0"/>
                </a:lnTo>
                <a:lnTo>
                  <a:pt x="1852607" y="4191"/>
                </a:lnTo>
                <a:lnTo>
                  <a:pt x="896553" y="897491"/>
                </a:lnTo>
                <a:lnTo>
                  <a:pt x="0" y="897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rapez 19"/>
          <p:cNvSpPr/>
          <p:nvPr/>
        </p:nvSpPr>
        <p:spPr>
          <a:xfrm rot="5400000">
            <a:off x="118411" y="1508183"/>
            <a:ext cx="1372166" cy="89332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64174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70549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3321 h 893321"/>
              <a:gd name="connsiteX1" fmla="*/ 999427 w 1442748"/>
              <a:gd name="connsiteY1" fmla="*/ 0 h 893321"/>
              <a:gd name="connsiteX2" fmla="*/ 1442748 w 1442748"/>
              <a:gd name="connsiteY2" fmla="*/ 3990 h 893321"/>
              <a:gd name="connsiteX3" fmla="*/ 822980 w 1442748"/>
              <a:gd name="connsiteY3" fmla="*/ 893321 h 893321"/>
              <a:gd name="connsiteX4" fmla="*/ 0 w 1442748"/>
              <a:gd name="connsiteY4" fmla="*/ 893321 h 893321"/>
              <a:gd name="connsiteX0" fmla="*/ 0 w 1372166"/>
              <a:gd name="connsiteY0" fmla="*/ 893321 h 893321"/>
              <a:gd name="connsiteX1" fmla="*/ 999427 w 1372166"/>
              <a:gd name="connsiteY1" fmla="*/ 0 h 893321"/>
              <a:gd name="connsiteX2" fmla="*/ 1372166 w 1372166"/>
              <a:gd name="connsiteY2" fmla="*/ 781 h 893321"/>
              <a:gd name="connsiteX3" fmla="*/ 822980 w 1372166"/>
              <a:gd name="connsiteY3" fmla="*/ 893321 h 893321"/>
              <a:gd name="connsiteX4" fmla="*/ 0 w 1372166"/>
              <a:gd name="connsiteY4" fmla="*/ 893321 h 89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166" h="893321">
                <a:moveTo>
                  <a:pt x="0" y="893321"/>
                </a:moveTo>
                <a:lnTo>
                  <a:pt x="999427" y="0"/>
                </a:lnTo>
                <a:lnTo>
                  <a:pt x="1372166" y="781"/>
                </a:lnTo>
                <a:lnTo>
                  <a:pt x="822980" y="893321"/>
                </a:lnTo>
                <a:lnTo>
                  <a:pt x="0" y="8933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rapez 19"/>
          <p:cNvSpPr/>
          <p:nvPr/>
        </p:nvSpPr>
        <p:spPr>
          <a:xfrm rot="5400000">
            <a:off x="322612" y="2160495"/>
            <a:ext cx="961998" cy="891559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580129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961998"/>
              <a:gd name="connsiteY0" fmla="*/ 889332 h 889332"/>
              <a:gd name="connsiteX1" fmla="*/ 580129 w 961998"/>
              <a:gd name="connsiteY1" fmla="*/ 981 h 889332"/>
              <a:gd name="connsiteX2" fmla="*/ 961998 w 961998"/>
              <a:gd name="connsiteY2" fmla="*/ 0 h 889332"/>
              <a:gd name="connsiteX3" fmla="*/ 822980 w 961998"/>
              <a:gd name="connsiteY3" fmla="*/ 889332 h 889332"/>
              <a:gd name="connsiteX4" fmla="*/ 0 w 961998"/>
              <a:gd name="connsiteY4" fmla="*/ 889332 h 889332"/>
              <a:gd name="connsiteX0" fmla="*/ 0 w 961998"/>
              <a:gd name="connsiteY0" fmla="*/ 891559 h 891559"/>
              <a:gd name="connsiteX1" fmla="*/ 586546 w 961998"/>
              <a:gd name="connsiteY1" fmla="*/ 0 h 891559"/>
              <a:gd name="connsiteX2" fmla="*/ 961998 w 961998"/>
              <a:gd name="connsiteY2" fmla="*/ 2227 h 891559"/>
              <a:gd name="connsiteX3" fmla="*/ 822980 w 961998"/>
              <a:gd name="connsiteY3" fmla="*/ 891559 h 891559"/>
              <a:gd name="connsiteX4" fmla="*/ 0 w 961998"/>
              <a:gd name="connsiteY4" fmla="*/ 891559 h 89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998" h="891559">
                <a:moveTo>
                  <a:pt x="0" y="891559"/>
                </a:moveTo>
                <a:lnTo>
                  <a:pt x="586546" y="0"/>
                </a:lnTo>
                <a:lnTo>
                  <a:pt x="961998" y="2227"/>
                </a:lnTo>
                <a:lnTo>
                  <a:pt x="822980" y="891559"/>
                </a:lnTo>
                <a:lnTo>
                  <a:pt x="0" y="8915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3" name="Trapez 19"/>
          <p:cNvSpPr/>
          <p:nvPr/>
        </p:nvSpPr>
        <p:spPr>
          <a:xfrm rot="5400000">
            <a:off x="391829" y="2936282"/>
            <a:ext cx="83254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32541"/>
              <a:gd name="connsiteY0" fmla="*/ 889205 h 889205"/>
              <a:gd name="connsiteX1" fmla="*/ 207595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  <a:gd name="connsiteX0" fmla="*/ 0 w 832541"/>
              <a:gd name="connsiteY0" fmla="*/ 889205 h 889205"/>
              <a:gd name="connsiteX1" fmla="*/ 201178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541" h="889205">
                <a:moveTo>
                  <a:pt x="0" y="889205"/>
                </a:moveTo>
                <a:lnTo>
                  <a:pt x="201178" y="982"/>
                </a:lnTo>
                <a:lnTo>
                  <a:pt x="578458" y="0"/>
                </a:lnTo>
                <a:lnTo>
                  <a:pt x="832541" y="889205"/>
                </a:lnTo>
                <a:lnTo>
                  <a:pt x="0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Trapez 19"/>
          <p:cNvSpPr/>
          <p:nvPr/>
        </p:nvSpPr>
        <p:spPr>
          <a:xfrm rot="5400000">
            <a:off x="299838" y="3691088"/>
            <a:ext cx="101653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06387 w 1029367"/>
              <a:gd name="connsiteY0" fmla="*/ 889205 h 889205"/>
              <a:gd name="connsiteX1" fmla="*/ 0 w 1029367"/>
              <a:gd name="connsiteY1" fmla="*/ 937 h 889205"/>
              <a:gd name="connsiteX2" fmla="*/ 389773 w 1029367"/>
              <a:gd name="connsiteY2" fmla="*/ 0 h 889205"/>
              <a:gd name="connsiteX3" fmla="*/ 1029367 w 1029367"/>
              <a:gd name="connsiteY3" fmla="*/ 889205 h 889205"/>
              <a:gd name="connsiteX4" fmla="*/ 206387 w 1029367"/>
              <a:gd name="connsiteY4" fmla="*/ 889205 h 889205"/>
              <a:gd name="connsiteX0" fmla="*/ 196762 w 1019742"/>
              <a:gd name="connsiteY0" fmla="*/ 891477 h 891477"/>
              <a:gd name="connsiteX1" fmla="*/ 0 w 1019742"/>
              <a:gd name="connsiteY1" fmla="*/ 0 h 891477"/>
              <a:gd name="connsiteX2" fmla="*/ 380148 w 1019742"/>
              <a:gd name="connsiteY2" fmla="*/ 2272 h 891477"/>
              <a:gd name="connsiteX3" fmla="*/ 1019742 w 1019742"/>
              <a:gd name="connsiteY3" fmla="*/ 891477 h 891477"/>
              <a:gd name="connsiteX4" fmla="*/ 196762 w 1019742"/>
              <a:gd name="connsiteY4" fmla="*/ 891477 h 891477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6937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0520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531" h="889205">
                <a:moveTo>
                  <a:pt x="193551" y="889205"/>
                </a:moveTo>
                <a:lnTo>
                  <a:pt x="0" y="937"/>
                </a:lnTo>
                <a:lnTo>
                  <a:pt x="370520" y="0"/>
                </a:lnTo>
                <a:lnTo>
                  <a:pt x="1016531" y="889205"/>
                </a:lnTo>
                <a:lnTo>
                  <a:pt x="193551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rapez 19"/>
          <p:cNvSpPr/>
          <p:nvPr/>
        </p:nvSpPr>
        <p:spPr>
          <a:xfrm rot="5400000">
            <a:off x="111832" y="4320421"/>
            <a:ext cx="1391828" cy="893990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17783"/>
              <a:gd name="connsiteY0" fmla="*/ 889205 h 889205"/>
              <a:gd name="connsiteX1" fmla="*/ 0 w 1017783"/>
              <a:gd name="connsiteY1" fmla="*/ 7354 h 889205"/>
              <a:gd name="connsiteX2" fmla="*/ 418649 w 1017783"/>
              <a:gd name="connsiteY2" fmla="*/ 0 h 889205"/>
              <a:gd name="connsiteX3" fmla="*/ 1017783 w 1017783"/>
              <a:gd name="connsiteY3" fmla="*/ 889205 h 889205"/>
              <a:gd name="connsiteX4" fmla="*/ 235263 w 1017783"/>
              <a:gd name="connsiteY4" fmla="*/ 889205 h 889205"/>
              <a:gd name="connsiteX0" fmla="*/ 635818 w 1418338"/>
              <a:gd name="connsiteY0" fmla="*/ 889943 h 889943"/>
              <a:gd name="connsiteX1" fmla="*/ 0 w 1418338"/>
              <a:gd name="connsiteY1" fmla="*/ 0 h 889943"/>
              <a:gd name="connsiteX2" fmla="*/ 819204 w 1418338"/>
              <a:gd name="connsiteY2" fmla="*/ 738 h 889943"/>
              <a:gd name="connsiteX3" fmla="*/ 1418338 w 1418338"/>
              <a:gd name="connsiteY3" fmla="*/ 889943 h 889943"/>
              <a:gd name="connsiteX4" fmla="*/ 635818 w 1418338"/>
              <a:gd name="connsiteY4" fmla="*/ 889943 h 889943"/>
              <a:gd name="connsiteX0" fmla="*/ 639862 w 1422382"/>
              <a:gd name="connsiteY0" fmla="*/ 902082 h 902082"/>
              <a:gd name="connsiteX1" fmla="*/ 0 w 1422382"/>
              <a:gd name="connsiteY1" fmla="*/ 0 h 902082"/>
              <a:gd name="connsiteX2" fmla="*/ 823248 w 1422382"/>
              <a:gd name="connsiteY2" fmla="*/ 12877 h 902082"/>
              <a:gd name="connsiteX3" fmla="*/ 1422382 w 1422382"/>
              <a:gd name="connsiteY3" fmla="*/ 902082 h 902082"/>
              <a:gd name="connsiteX4" fmla="*/ 639862 w 1422382"/>
              <a:gd name="connsiteY4" fmla="*/ 902082 h 902082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815156 w 1414290"/>
              <a:gd name="connsiteY2" fmla="*/ 4784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370097 w 1414290"/>
              <a:gd name="connsiteY2" fmla="*/ 738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47635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70094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1828" h="893990">
                <a:moveTo>
                  <a:pt x="609308" y="893990"/>
                </a:moveTo>
                <a:lnTo>
                  <a:pt x="0" y="0"/>
                </a:lnTo>
                <a:lnTo>
                  <a:pt x="370094" y="739"/>
                </a:lnTo>
                <a:lnTo>
                  <a:pt x="1391828" y="893990"/>
                </a:lnTo>
                <a:lnTo>
                  <a:pt x="609308" y="8939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6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7E4B59B-AA6F-7C48-AE75-CE9B43A00E6A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097966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4. Write Request und Read Request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20</a:t>
            </a:fld>
            <a:endParaRPr lang="de-DE" altLang="de-DE" dirty="0"/>
          </a:p>
        </p:txBody>
      </p:sp>
      <p:sp>
        <p:nvSpPr>
          <p:cNvPr id="10" name="Textfeld 9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4.3 Fehlerfreier RRQ</a:t>
            </a:r>
            <a:endParaRPr lang="de-DE" u="sng" dirty="0">
              <a:latin typeface="+mn-lt"/>
            </a:endParaRPr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5" y="247850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ichtungspfeil 14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ichtungspfeil 15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ichtungspfeil 16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19" name="Rechteck 18"/>
          <p:cNvSpPr/>
          <p:nvPr/>
        </p:nvSpPr>
        <p:spPr>
          <a:xfrm>
            <a:off x="467544" y="2985810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/>
          <p:cNvSpPr/>
          <p:nvPr/>
        </p:nvSpPr>
        <p:spPr>
          <a:xfrm>
            <a:off x="467544" y="3207873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/>
          <p:cNvSpPr/>
          <p:nvPr/>
        </p:nvSpPr>
        <p:spPr>
          <a:xfrm>
            <a:off x="467544" y="3429936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467544" y="3656166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feld 23"/>
          <p:cNvSpPr txBox="1"/>
          <p:nvPr/>
        </p:nvSpPr>
        <p:spPr>
          <a:xfrm>
            <a:off x="1219200" y="1820205"/>
            <a:ext cx="7072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>
                <a:latin typeface="+mn-lt"/>
              </a:rPr>
              <a:t>Client</a:t>
            </a:r>
            <a:endParaRPr lang="de-DE" sz="1600" dirty="0">
              <a:latin typeface="+mn-lt"/>
            </a:endParaRPr>
          </a:p>
        </p:txBody>
      </p:sp>
      <p:sp>
        <p:nvSpPr>
          <p:cNvPr id="25" name="Textfeld 24"/>
          <p:cNvSpPr txBox="1"/>
          <p:nvPr/>
        </p:nvSpPr>
        <p:spPr>
          <a:xfrm>
            <a:off x="5683406" y="1817902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>
                <a:latin typeface="+mn-lt"/>
              </a:rPr>
              <a:t>Server</a:t>
            </a:r>
            <a:endParaRPr lang="de-DE" sz="1600" dirty="0">
              <a:latin typeface="+mn-lt"/>
            </a:endParaRPr>
          </a:p>
        </p:txBody>
      </p:sp>
      <p:cxnSp>
        <p:nvCxnSpPr>
          <p:cNvPr id="26" name="Gerade Verbindung mit Pfeil 25"/>
          <p:cNvCxnSpPr/>
          <p:nvPr/>
        </p:nvCxnSpPr>
        <p:spPr>
          <a:xfrm>
            <a:off x="1547664" y="2223933"/>
            <a:ext cx="4523991" cy="187069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feld 26"/>
          <p:cNvSpPr txBox="1"/>
          <p:nvPr/>
        </p:nvSpPr>
        <p:spPr>
          <a:xfrm rot="264913">
            <a:off x="5500386" y="2141507"/>
            <a:ext cx="55496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RRQ</a:t>
            </a:r>
            <a:endParaRPr lang="de-DE" sz="1300" dirty="0">
              <a:latin typeface="+mn-lt"/>
            </a:endParaRPr>
          </a:p>
        </p:txBody>
      </p:sp>
      <p:cxnSp>
        <p:nvCxnSpPr>
          <p:cNvPr id="28" name="Gerade Verbindung mit Pfeil 27"/>
          <p:cNvCxnSpPr/>
          <p:nvPr/>
        </p:nvCxnSpPr>
        <p:spPr>
          <a:xfrm flipH="1">
            <a:off x="1556598" y="3017988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 rot="21425403">
            <a:off x="1552070" y="2907317"/>
            <a:ext cx="214981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1, 454 Bytes) </a:t>
            </a:r>
            <a:endParaRPr lang="de-DE" sz="1300" dirty="0">
              <a:latin typeface="+mn-lt"/>
            </a:endParaRPr>
          </a:p>
        </p:txBody>
      </p:sp>
      <p:cxnSp>
        <p:nvCxnSpPr>
          <p:cNvPr id="30" name="Gerade Verbindung mit Pfeil 29"/>
          <p:cNvCxnSpPr/>
          <p:nvPr/>
        </p:nvCxnSpPr>
        <p:spPr>
          <a:xfrm>
            <a:off x="1547664" y="3777019"/>
            <a:ext cx="4523991" cy="187069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feld 54"/>
          <p:cNvSpPr txBox="1"/>
          <p:nvPr/>
        </p:nvSpPr>
        <p:spPr>
          <a:xfrm rot="157954">
            <a:off x="4920406" y="3685286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smtClean="0">
                <a:latin typeface="+mn-lt"/>
              </a:rPr>
              <a:t>ACK (BN = 1)</a:t>
            </a:r>
            <a:endParaRPr lang="de-DE" sz="1300" dirty="0">
              <a:latin typeface="+mn-lt"/>
            </a:endParaRPr>
          </a:p>
        </p:txBody>
      </p:sp>
      <p:cxnSp>
        <p:nvCxnSpPr>
          <p:cNvPr id="56" name="Gerade Verbindung 55"/>
          <p:cNvCxnSpPr/>
          <p:nvPr/>
        </p:nvCxnSpPr>
        <p:spPr>
          <a:xfrm>
            <a:off x="6080853" y="2119160"/>
            <a:ext cx="1366" cy="208688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 Verbindung 63"/>
          <p:cNvCxnSpPr/>
          <p:nvPr/>
        </p:nvCxnSpPr>
        <p:spPr>
          <a:xfrm>
            <a:off x="1538497" y="2119160"/>
            <a:ext cx="1366" cy="208688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0184F602-1D9C-F841-97A7-7F17DC73E815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50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4. Write Request und Read Request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21</a:t>
            </a:fld>
            <a:endParaRPr lang="de-DE" altLang="de-DE"/>
          </a:p>
        </p:txBody>
      </p:sp>
      <p:sp>
        <p:nvSpPr>
          <p:cNvPr id="10" name="Textfeld 9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4.4 Fehlerfreier RRQ - Wireshark</a:t>
            </a:r>
            <a:endParaRPr lang="de-DE" u="sng" dirty="0">
              <a:latin typeface="+mn-lt"/>
            </a:endParaRPr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9200" y="1352601"/>
            <a:ext cx="7231644" cy="4407860"/>
          </a:xfrm>
          <a:prstGeom prst="rect">
            <a:avLst/>
          </a:prstGeom>
        </p:spPr>
      </p:pic>
      <p:sp>
        <p:nvSpPr>
          <p:cNvPr id="11" name="Richtungspfeil 10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5" y="247850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ichtungspfeil 14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ichtungspfeil 15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ichtungspfeil 16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feld 17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19" name="Rechteck 18"/>
          <p:cNvSpPr/>
          <p:nvPr/>
        </p:nvSpPr>
        <p:spPr>
          <a:xfrm>
            <a:off x="467544" y="2985810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/>
          <p:cNvSpPr/>
          <p:nvPr/>
        </p:nvSpPr>
        <p:spPr>
          <a:xfrm>
            <a:off x="467544" y="3207873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/>
          <p:cNvSpPr/>
          <p:nvPr/>
        </p:nvSpPr>
        <p:spPr>
          <a:xfrm>
            <a:off x="467544" y="3429936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467544" y="3656166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0B1B0278-E5BC-F740-B29A-179EB246539B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8231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/>
          <p:cNvSpPr/>
          <p:nvPr/>
        </p:nvSpPr>
        <p:spPr>
          <a:xfrm>
            <a:off x="1271988" y="226090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1271988" y="270971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1271988" y="316377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1271988" y="361784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1271988" y="407190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1271988" y="180683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4576936" cy="40386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1. TFTP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2. Einführung - Projektbasis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Beispiele aus der Umsetzung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4.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Write Request und Read Request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b="1" dirty="0" smtClean="0"/>
              <a:t>5. Error Handling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6. Fazit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Trapez 19"/>
          <p:cNvSpPr/>
          <p:nvPr/>
        </p:nvSpPr>
        <p:spPr>
          <a:xfrm rot="5400000">
            <a:off x="-119723" y="810214"/>
            <a:ext cx="1852607" cy="89749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5 h 890115"/>
              <a:gd name="connsiteX1" fmla="*/ 1412108 w 1865345"/>
              <a:gd name="connsiteY1" fmla="*/ 0 h 890115"/>
              <a:gd name="connsiteX2" fmla="*/ 1865345 w 1865345"/>
              <a:gd name="connsiteY2" fmla="*/ 1 h 890115"/>
              <a:gd name="connsiteX3" fmla="*/ 896553 w 1865345"/>
              <a:gd name="connsiteY3" fmla="*/ 890115 h 890115"/>
              <a:gd name="connsiteX4" fmla="*/ 0 w 1865345"/>
              <a:gd name="connsiteY4" fmla="*/ 890115 h 890115"/>
              <a:gd name="connsiteX0" fmla="*/ 0 w 1865345"/>
              <a:gd name="connsiteY0" fmla="*/ 890114 h 890114"/>
              <a:gd name="connsiteX1" fmla="*/ 1415840 w 1865345"/>
              <a:gd name="connsiteY1" fmla="*/ 7463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09471 w 1865345"/>
              <a:gd name="connsiteY1" fmla="*/ 1091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43046"/>
              <a:gd name="connsiteY0" fmla="*/ 889023 h 889023"/>
              <a:gd name="connsiteX1" fmla="*/ 1409471 w 1843046"/>
              <a:gd name="connsiteY1" fmla="*/ 0 h 889023"/>
              <a:gd name="connsiteX2" fmla="*/ 1843046 w 1843046"/>
              <a:gd name="connsiteY2" fmla="*/ 2095 h 889023"/>
              <a:gd name="connsiteX3" fmla="*/ 896553 w 1843046"/>
              <a:gd name="connsiteY3" fmla="*/ 889023 h 889023"/>
              <a:gd name="connsiteX4" fmla="*/ 0 w 1843046"/>
              <a:gd name="connsiteY4" fmla="*/ 889023 h 889023"/>
              <a:gd name="connsiteX0" fmla="*/ 0 w 1852607"/>
              <a:gd name="connsiteY0" fmla="*/ 893300 h 893300"/>
              <a:gd name="connsiteX1" fmla="*/ 1409471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3300 h 893300"/>
              <a:gd name="connsiteX1" fmla="*/ 1485674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73868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2607" h="897491">
                <a:moveTo>
                  <a:pt x="0" y="897491"/>
                </a:moveTo>
                <a:lnTo>
                  <a:pt x="1473868" y="0"/>
                </a:lnTo>
                <a:lnTo>
                  <a:pt x="1852607" y="4191"/>
                </a:lnTo>
                <a:lnTo>
                  <a:pt x="896553" y="897491"/>
                </a:lnTo>
                <a:lnTo>
                  <a:pt x="0" y="897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rapez 19"/>
          <p:cNvSpPr/>
          <p:nvPr/>
        </p:nvSpPr>
        <p:spPr>
          <a:xfrm rot="5400000">
            <a:off x="118411" y="1508183"/>
            <a:ext cx="1372166" cy="89332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64174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70549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3321 h 893321"/>
              <a:gd name="connsiteX1" fmla="*/ 999427 w 1442748"/>
              <a:gd name="connsiteY1" fmla="*/ 0 h 893321"/>
              <a:gd name="connsiteX2" fmla="*/ 1442748 w 1442748"/>
              <a:gd name="connsiteY2" fmla="*/ 3990 h 893321"/>
              <a:gd name="connsiteX3" fmla="*/ 822980 w 1442748"/>
              <a:gd name="connsiteY3" fmla="*/ 893321 h 893321"/>
              <a:gd name="connsiteX4" fmla="*/ 0 w 1442748"/>
              <a:gd name="connsiteY4" fmla="*/ 893321 h 893321"/>
              <a:gd name="connsiteX0" fmla="*/ 0 w 1372166"/>
              <a:gd name="connsiteY0" fmla="*/ 893321 h 893321"/>
              <a:gd name="connsiteX1" fmla="*/ 999427 w 1372166"/>
              <a:gd name="connsiteY1" fmla="*/ 0 h 893321"/>
              <a:gd name="connsiteX2" fmla="*/ 1372166 w 1372166"/>
              <a:gd name="connsiteY2" fmla="*/ 781 h 893321"/>
              <a:gd name="connsiteX3" fmla="*/ 822980 w 1372166"/>
              <a:gd name="connsiteY3" fmla="*/ 893321 h 893321"/>
              <a:gd name="connsiteX4" fmla="*/ 0 w 1372166"/>
              <a:gd name="connsiteY4" fmla="*/ 893321 h 89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166" h="893321">
                <a:moveTo>
                  <a:pt x="0" y="893321"/>
                </a:moveTo>
                <a:lnTo>
                  <a:pt x="999427" y="0"/>
                </a:lnTo>
                <a:lnTo>
                  <a:pt x="1372166" y="781"/>
                </a:lnTo>
                <a:lnTo>
                  <a:pt x="822980" y="893321"/>
                </a:lnTo>
                <a:lnTo>
                  <a:pt x="0" y="8933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rapez 19"/>
          <p:cNvSpPr/>
          <p:nvPr/>
        </p:nvSpPr>
        <p:spPr>
          <a:xfrm rot="5400000">
            <a:off x="322612" y="2160495"/>
            <a:ext cx="961998" cy="891559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580129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961998"/>
              <a:gd name="connsiteY0" fmla="*/ 889332 h 889332"/>
              <a:gd name="connsiteX1" fmla="*/ 580129 w 961998"/>
              <a:gd name="connsiteY1" fmla="*/ 981 h 889332"/>
              <a:gd name="connsiteX2" fmla="*/ 961998 w 961998"/>
              <a:gd name="connsiteY2" fmla="*/ 0 h 889332"/>
              <a:gd name="connsiteX3" fmla="*/ 822980 w 961998"/>
              <a:gd name="connsiteY3" fmla="*/ 889332 h 889332"/>
              <a:gd name="connsiteX4" fmla="*/ 0 w 961998"/>
              <a:gd name="connsiteY4" fmla="*/ 889332 h 889332"/>
              <a:gd name="connsiteX0" fmla="*/ 0 w 961998"/>
              <a:gd name="connsiteY0" fmla="*/ 891559 h 891559"/>
              <a:gd name="connsiteX1" fmla="*/ 586546 w 961998"/>
              <a:gd name="connsiteY1" fmla="*/ 0 h 891559"/>
              <a:gd name="connsiteX2" fmla="*/ 961998 w 961998"/>
              <a:gd name="connsiteY2" fmla="*/ 2227 h 891559"/>
              <a:gd name="connsiteX3" fmla="*/ 822980 w 961998"/>
              <a:gd name="connsiteY3" fmla="*/ 891559 h 891559"/>
              <a:gd name="connsiteX4" fmla="*/ 0 w 961998"/>
              <a:gd name="connsiteY4" fmla="*/ 891559 h 89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998" h="891559">
                <a:moveTo>
                  <a:pt x="0" y="891559"/>
                </a:moveTo>
                <a:lnTo>
                  <a:pt x="586546" y="0"/>
                </a:lnTo>
                <a:lnTo>
                  <a:pt x="961998" y="2227"/>
                </a:lnTo>
                <a:lnTo>
                  <a:pt x="822980" y="891559"/>
                </a:lnTo>
                <a:lnTo>
                  <a:pt x="0" y="8915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3" name="Trapez 19"/>
          <p:cNvSpPr/>
          <p:nvPr/>
        </p:nvSpPr>
        <p:spPr>
          <a:xfrm rot="5400000">
            <a:off x="391829" y="2936282"/>
            <a:ext cx="83254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32541"/>
              <a:gd name="connsiteY0" fmla="*/ 889205 h 889205"/>
              <a:gd name="connsiteX1" fmla="*/ 207595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  <a:gd name="connsiteX0" fmla="*/ 0 w 832541"/>
              <a:gd name="connsiteY0" fmla="*/ 889205 h 889205"/>
              <a:gd name="connsiteX1" fmla="*/ 201178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541" h="889205">
                <a:moveTo>
                  <a:pt x="0" y="889205"/>
                </a:moveTo>
                <a:lnTo>
                  <a:pt x="201178" y="982"/>
                </a:lnTo>
                <a:lnTo>
                  <a:pt x="578458" y="0"/>
                </a:lnTo>
                <a:lnTo>
                  <a:pt x="832541" y="889205"/>
                </a:lnTo>
                <a:lnTo>
                  <a:pt x="0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Trapez 19"/>
          <p:cNvSpPr/>
          <p:nvPr/>
        </p:nvSpPr>
        <p:spPr>
          <a:xfrm rot="5400000">
            <a:off x="299838" y="3691088"/>
            <a:ext cx="101653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06387 w 1029367"/>
              <a:gd name="connsiteY0" fmla="*/ 889205 h 889205"/>
              <a:gd name="connsiteX1" fmla="*/ 0 w 1029367"/>
              <a:gd name="connsiteY1" fmla="*/ 937 h 889205"/>
              <a:gd name="connsiteX2" fmla="*/ 389773 w 1029367"/>
              <a:gd name="connsiteY2" fmla="*/ 0 h 889205"/>
              <a:gd name="connsiteX3" fmla="*/ 1029367 w 1029367"/>
              <a:gd name="connsiteY3" fmla="*/ 889205 h 889205"/>
              <a:gd name="connsiteX4" fmla="*/ 206387 w 1029367"/>
              <a:gd name="connsiteY4" fmla="*/ 889205 h 889205"/>
              <a:gd name="connsiteX0" fmla="*/ 196762 w 1019742"/>
              <a:gd name="connsiteY0" fmla="*/ 891477 h 891477"/>
              <a:gd name="connsiteX1" fmla="*/ 0 w 1019742"/>
              <a:gd name="connsiteY1" fmla="*/ 0 h 891477"/>
              <a:gd name="connsiteX2" fmla="*/ 380148 w 1019742"/>
              <a:gd name="connsiteY2" fmla="*/ 2272 h 891477"/>
              <a:gd name="connsiteX3" fmla="*/ 1019742 w 1019742"/>
              <a:gd name="connsiteY3" fmla="*/ 891477 h 891477"/>
              <a:gd name="connsiteX4" fmla="*/ 196762 w 1019742"/>
              <a:gd name="connsiteY4" fmla="*/ 891477 h 891477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6937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0520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531" h="889205">
                <a:moveTo>
                  <a:pt x="193551" y="889205"/>
                </a:moveTo>
                <a:lnTo>
                  <a:pt x="0" y="937"/>
                </a:lnTo>
                <a:lnTo>
                  <a:pt x="370520" y="0"/>
                </a:lnTo>
                <a:lnTo>
                  <a:pt x="1016531" y="889205"/>
                </a:lnTo>
                <a:lnTo>
                  <a:pt x="193551" y="889205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rapez 19"/>
          <p:cNvSpPr/>
          <p:nvPr/>
        </p:nvSpPr>
        <p:spPr>
          <a:xfrm rot="5400000">
            <a:off x="111832" y="4320421"/>
            <a:ext cx="1391828" cy="893990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17783"/>
              <a:gd name="connsiteY0" fmla="*/ 889205 h 889205"/>
              <a:gd name="connsiteX1" fmla="*/ 0 w 1017783"/>
              <a:gd name="connsiteY1" fmla="*/ 7354 h 889205"/>
              <a:gd name="connsiteX2" fmla="*/ 418649 w 1017783"/>
              <a:gd name="connsiteY2" fmla="*/ 0 h 889205"/>
              <a:gd name="connsiteX3" fmla="*/ 1017783 w 1017783"/>
              <a:gd name="connsiteY3" fmla="*/ 889205 h 889205"/>
              <a:gd name="connsiteX4" fmla="*/ 235263 w 1017783"/>
              <a:gd name="connsiteY4" fmla="*/ 889205 h 889205"/>
              <a:gd name="connsiteX0" fmla="*/ 635818 w 1418338"/>
              <a:gd name="connsiteY0" fmla="*/ 889943 h 889943"/>
              <a:gd name="connsiteX1" fmla="*/ 0 w 1418338"/>
              <a:gd name="connsiteY1" fmla="*/ 0 h 889943"/>
              <a:gd name="connsiteX2" fmla="*/ 819204 w 1418338"/>
              <a:gd name="connsiteY2" fmla="*/ 738 h 889943"/>
              <a:gd name="connsiteX3" fmla="*/ 1418338 w 1418338"/>
              <a:gd name="connsiteY3" fmla="*/ 889943 h 889943"/>
              <a:gd name="connsiteX4" fmla="*/ 635818 w 1418338"/>
              <a:gd name="connsiteY4" fmla="*/ 889943 h 889943"/>
              <a:gd name="connsiteX0" fmla="*/ 639862 w 1422382"/>
              <a:gd name="connsiteY0" fmla="*/ 902082 h 902082"/>
              <a:gd name="connsiteX1" fmla="*/ 0 w 1422382"/>
              <a:gd name="connsiteY1" fmla="*/ 0 h 902082"/>
              <a:gd name="connsiteX2" fmla="*/ 823248 w 1422382"/>
              <a:gd name="connsiteY2" fmla="*/ 12877 h 902082"/>
              <a:gd name="connsiteX3" fmla="*/ 1422382 w 1422382"/>
              <a:gd name="connsiteY3" fmla="*/ 902082 h 902082"/>
              <a:gd name="connsiteX4" fmla="*/ 639862 w 1422382"/>
              <a:gd name="connsiteY4" fmla="*/ 902082 h 902082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815156 w 1414290"/>
              <a:gd name="connsiteY2" fmla="*/ 4784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370097 w 1414290"/>
              <a:gd name="connsiteY2" fmla="*/ 738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47635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70094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1828" h="893990">
                <a:moveTo>
                  <a:pt x="609308" y="893990"/>
                </a:moveTo>
                <a:lnTo>
                  <a:pt x="0" y="0"/>
                </a:lnTo>
                <a:lnTo>
                  <a:pt x="370094" y="739"/>
                </a:lnTo>
                <a:lnTo>
                  <a:pt x="1391828" y="893990"/>
                </a:lnTo>
                <a:lnTo>
                  <a:pt x="609308" y="8939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ichtungspfeil 25"/>
          <p:cNvSpPr/>
          <p:nvPr/>
        </p:nvSpPr>
        <p:spPr>
          <a:xfrm rot="5400000">
            <a:off x="-250933" y="334363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22</a:t>
            </a:fld>
            <a:endParaRPr lang="de-DE" altLang="de-DE"/>
          </a:p>
        </p:txBody>
      </p:sp>
      <p:sp>
        <p:nvSpPr>
          <p:cNvPr id="27" name="Textfeld 26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28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D5DA332F-DC4E-A744-BBBC-E712B74B07B4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4048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5. Error Handling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7601272" cy="4038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 smtClean="0"/>
              <a:t>Bestätigung (ACK) kommt nicht an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Paket mit gleicher Blocknummer (BN) bereits vorhanden</a:t>
            </a:r>
            <a:br>
              <a:rPr lang="de-DE" sz="2000" dirty="0" smtClean="0"/>
            </a:br>
            <a:r>
              <a:rPr lang="de-DE" sz="2000" dirty="0" smtClean="0">
                <a:sym typeface="Wingdings"/>
              </a:rPr>
              <a:t> 3 erneute Sendeversuche</a:t>
            </a:r>
            <a:br>
              <a:rPr lang="de-DE" sz="2000" dirty="0" smtClean="0">
                <a:sym typeface="Wingdings"/>
              </a:rPr>
            </a:br>
            <a:r>
              <a:rPr lang="de-DE" sz="2000" dirty="0" smtClean="0">
                <a:sym typeface="Wingdings"/>
              </a:rPr>
              <a:t> anschließend Programmabbruch </a:t>
            </a:r>
            <a:endParaRPr lang="de-DE" sz="2000" dirty="0" smtClean="0"/>
          </a:p>
          <a:p>
            <a:pPr>
              <a:lnSpc>
                <a:spcPct val="150000"/>
              </a:lnSpc>
            </a:pPr>
            <a:r>
              <a:rPr lang="de-DE" sz="2000" dirty="0" smtClean="0"/>
              <a:t>Pakete der Message sind verloren gegangen</a:t>
            </a:r>
          </a:p>
          <a:p>
            <a:endParaRPr lang="de-DE" dirty="0"/>
          </a:p>
          <a:p>
            <a:pPr lvl="1"/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23</a:t>
            </a:fld>
            <a:endParaRPr lang="de-DE" altLang="de-DE"/>
          </a:p>
        </p:txBody>
      </p:sp>
      <p:sp>
        <p:nvSpPr>
          <p:cNvPr id="7" name="Textfeld 6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5.1 Error Nachrichten</a:t>
            </a:r>
            <a:endParaRPr lang="de-DE" u="sng" dirty="0">
              <a:latin typeface="+mn-lt"/>
            </a:endParaRPr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ichtungspfeil 8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50933" y="334363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16" name="Rechteck 15"/>
          <p:cNvSpPr/>
          <p:nvPr/>
        </p:nvSpPr>
        <p:spPr>
          <a:xfrm>
            <a:off x="467544" y="3838764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467544" y="4060827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/>
          <p:cNvSpPr/>
          <p:nvPr/>
        </p:nvSpPr>
        <p:spPr>
          <a:xfrm>
            <a:off x="467544" y="4282890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467544" y="4509120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8995A1D7-4F1B-7543-8A2E-43E4CB685F5F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082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5. Error Handling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24</a:t>
            </a:fld>
            <a:endParaRPr lang="de-DE" altLang="de-DE"/>
          </a:p>
        </p:txBody>
      </p:sp>
      <p:sp>
        <p:nvSpPr>
          <p:cNvPr id="7" name="Textfeld 6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5.2 Error Handling</a:t>
            </a:r>
            <a:endParaRPr lang="de-DE" u="sng" dirty="0">
              <a:latin typeface="+mn-lt"/>
            </a:endParaRPr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ichtungspfeil 8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50933" y="334363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17" name="Rechteck 16"/>
          <p:cNvSpPr/>
          <p:nvPr/>
        </p:nvSpPr>
        <p:spPr>
          <a:xfrm>
            <a:off x="467544" y="3838764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 17"/>
          <p:cNvSpPr/>
          <p:nvPr/>
        </p:nvSpPr>
        <p:spPr>
          <a:xfrm>
            <a:off x="467544" y="4060827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467544" y="4282890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/>
          <p:cNvSpPr/>
          <p:nvPr/>
        </p:nvSpPr>
        <p:spPr>
          <a:xfrm>
            <a:off x="467544" y="4509120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" name="Gerade Verbindung 21"/>
          <p:cNvCxnSpPr/>
          <p:nvPr/>
        </p:nvCxnSpPr>
        <p:spPr>
          <a:xfrm flipH="1">
            <a:off x="1547653" y="2122975"/>
            <a:ext cx="11" cy="3682289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/>
          <p:cNvSpPr txBox="1"/>
          <p:nvPr/>
        </p:nvSpPr>
        <p:spPr>
          <a:xfrm>
            <a:off x="1219200" y="1820205"/>
            <a:ext cx="7072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>
                <a:latin typeface="+mn-lt"/>
              </a:rPr>
              <a:t>Client</a:t>
            </a:r>
            <a:endParaRPr lang="de-DE" sz="1600" dirty="0">
              <a:latin typeface="+mn-lt"/>
            </a:endParaRPr>
          </a:p>
        </p:txBody>
      </p:sp>
      <p:sp>
        <p:nvSpPr>
          <p:cNvPr id="26" name="Textfeld 25"/>
          <p:cNvSpPr txBox="1"/>
          <p:nvPr/>
        </p:nvSpPr>
        <p:spPr>
          <a:xfrm>
            <a:off x="5683406" y="1817902"/>
            <a:ext cx="7889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smtClean="0">
                <a:latin typeface="+mn-lt"/>
              </a:rPr>
              <a:t>Server</a:t>
            </a:r>
            <a:endParaRPr lang="de-DE" sz="1600" dirty="0">
              <a:latin typeface="+mn-lt"/>
            </a:endParaRPr>
          </a:p>
        </p:txBody>
      </p:sp>
      <p:cxnSp>
        <p:nvCxnSpPr>
          <p:cNvPr id="28" name="Gerade Verbindung mit Pfeil 27"/>
          <p:cNvCxnSpPr/>
          <p:nvPr/>
        </p:nvCxnSpPr>
        <p:spPr>
          <a:xfrm>
            <a:off x="1547664" y="2223933"/>
            <a:ext cx="4523991" cy="187069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feld 28"/>
          <p:cNvSpPr txBox="1"/>
          <p:nvPr/>
        </p:nvSpPr>
        <p:spPr>
          <a:xfrm rot="264913">
            <a:off x="5481952" y="2141507"/>
            <a:ext cx="59182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smtClean="0">
                <a:latin typeface="+mn-lt"/>
              </a:rPr>
              <a:t>WRQ</a:t>
            </a:r>
            <a:endParaRPr lang="de-DE" sz="1300" dirty="0">
              <a:latin typeface="+mn-lt"/>
            </a:endParaRPr>
          </a:p>
        </p:txBody>
      </p:sp>
      <p:cxnSp>
        <p:nvCxnSpPr>
          <p:cNvPr id="31" name="Gerade Verbindung mit Pfeil 30"/>
          <p:cNvCxnSpPr/>
          <p:nvPr/>
        </p:nvCxnSpPr>
        <p:spPr>
          <a:xfrm flipH="1">
            <a:off x="1577322" y="2473138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feld 34"/>
          <p:cNvSpPr txBox="1"/>
          <p:nvPr/>
        </p:nvSpPr>
        <p:spPr>
          <a:xfrm rot="21425403">
            <a:off x="1577884" y="2396145"/>
            <a:ext cx="979755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WRQ</a:t>
            </a:r>
            <a:endParaRPr lang="de-DE" sz="1300" dirty="0">
              <a:latin typeface="+mn-lt"/>
            </a:endParaRPr>
          </a:p>
        </p:txBody>
      </p:sp>
      <p:cxnSp>
        <p:nvCxnSpPr>
          <p:cNvPr id="65" name="Gerade Verbindung mit Pfeil 64"/>
          <p:cNvCxnSpPr/>
          <p:nvPr/>
        </p:nvCxnSpPr>
        <p:spPr>
          <a:xfrm>
            <a:off x="1547664" y="2710788"/>
            <a:ext cx="4523991" cy="187069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rade Verbindung mit Pfeil 66"/>
          <p:cNvCxnSpPr/>
          <p:nvPr/>
        </p:nvCxnSpPr>
        <p:spPr>
          <a:xfrm flipH="1">
            <a:off x="1577322" y="2959993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feld 67"/>
          <p:cNvSpPr txBox="1"/>
          <p:nvPr/>
        </p:nvSpPr>
        <p:spPr>
          <a:xfrm rot="21425403">
            <a:off x="1579670" y="2860792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smtClean="0">
                <a:latin typeface="+mn-lt"/>
              </a:rPr>
              <a:t>ACK (BN = 1)</a:t>
            </a:r>
            <a:endParaRPr lang="de-DE" sz="1300" dirty="0">
              <a:latin typeface="+mn-lt"/>
            </a:endParaRPr>
          </a:p>
        </p:txBody>
      </p:sp>
      <p:cxnSp>
        <p:nvCxnSpPr>
          <p:cNvPr id="69" name="Gerade Verbindung mit Pfeil 68"/>
          <p:cNvCxnSpPr/>
          <p:nvPr/>
        </p:nvCxnSpPr>
        <p:spPr>
          <a:xfrm>
            <a:off x="1547664" y="3197653"/>
            <a:ext cx="4523991" cy="187069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feld 69"/>
          <p:cNvSpPr txBox="1"/>
          <p:nvPr/>
        </p:nvSpPr>
        <p:spPr>
          <a:xfrm rot="157954">
            <a:off x="4013129" y="3080750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4, 170 Bytes)</a:t>
            </a:r>
            <a:endParaRPr lang="de-DE" sz="1300" dirty="0">
              <a:latin typeface="+mn-lt"/>
            </a:endParaRPr>
          </a:p>
        </p:txBody>
      </p:sp>
      <p:cxnSp>
        <p:nvCxnSpPr>
          <p:cNvPr id="71" name="Gerade Verbindung mit Pfeil 70"/>
          <p:cNvCxnSpPr/>
          <p:nvPr/>
        </p:nvCxnSpPr>
        <p:spPr>
          <a:xfrm flipH="1">
            <a:off x="1577322" y="3446858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feld 71"/>
          <p:cNvSpPr txBox="1"/>
          <p:nvPr/>
        </p:nvSpPr>
        <p:spPr>
          <a:xfrm rot="21425403">
            <a:off x="1570495" y="3336535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smtClean="0">
                <a:latin typeface="+mn-lt"/>
              </a:rPr>
              <a:t>ACK (BN = 4)</a:t>
            </a:r>
            <a:endParaRPr lang="de-DE" sz="1300" dirty="0">
              <a:latin typeface="+mn-lt"/>
            </a:endParaRPr>
          </a:p>
        </p:txBody>
      </p:sp>
      <p:cxnSp>
        <p:nvCxnSpPr>
          <p:cNvPr id="73" name="Gerade Verbindung mit Pfeil 72"/>
          <p:cNvCxnSpPr/>
          <p:nvPr/>
        </p:nvCxnSpPr>
        <p:spPr>
          <a:xfrm>
            <a:off x="1547664" y="3671738"/>
            <a:ext cx="4523991" cy="187069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feld 73"/>
          <p:cNvSpPr txBox="1"/>
          <p:nvPr/>
        </p:nvSpPr>
        <p:spPr>
          <a:xfrm rot="264913">
            <a:off x="5500386" y="3589312"/>
            <a:ext cx="554960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RRQ</a:t>
            </a:r>
            <a:endParaRPr lang="de-DE" sz="1300" dirty="0">
              <a:latin typeface="+mn-lt"/>
            </a:endParaRPr>
          </a:p>
        </p:txBody>
      </p:sp>
      <p:cxnSp>
        <p:nvCxnSpPr>
          <p:cNvPr id="75" name="Gerade Verbindung mit Pfeil 74"/>
          <p:cNvCxnSpPr/>
          <p:nvPr/>
        </p:nvCxnSpPr>
        <p:spPr>
          <a:xfrm flipH="1">
            <a:off x="1577322" y="3920943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feld 75"/>
          <p:cNvSpPr txBox="1"/>
          <p:nvPr/>
        </p:nvSpPr>
        <p:spPr>
          <a:xfrm rot="21425403">
            <a:off x="1587493" y="3801414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1, 512 Bytes)</a:t>
            </a:r>
            <a:endParaRPr lang="de-DE" sz="1300" dirty="0">
              <a:latin typeface="+mn-lt"/>
            </a:endParaRPr>
          </a:p>
        </p:txBody>
      </p:sp>
      <p:cxnSp>
        <p:nvCxnSpPr>
          <p:cNvPr id="77" name="Gerade Verbindung mit Pfeil 76"/>
          <p:cNvCxnSpPr/>
          <p:nvPr/>
        </p:nvCxnSpPr>
        <p:spPr>
          <a:xfrm>
            <a:off x="1547664" y="4154923"/>
            <a:ext cx="2465489" cy="12315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feld 77"/>
          <p:cNvSpPr txBox="1"/>
          <p:nvPr/>
        </p:nvSpPr>
        <p:spPr>
          <a:xfrm rot="264913">
            <a:off x="3089511" y="4026350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1)</a:t>
            </a:r>
            <a:endParaRPr lang="de-DE" sz="1300" dirty="0">
              <a:latin typeface="+mn-lt"/>
            </a:endParaRPr>
          </a:p>
        </p:txBody>
      </p:sp>
      <p:cxnSp>
        <p:nvCxnSpPr>
          <p:cNvPr id="79" name="Gerade Verbindung mit Pfeil 78"/>
          <p:cNvCxnSpPr/>
          <p:nvPr/>
        </p:nvCxnSpPr>
        <p:spPr>
          <a:xfrm flipH="1">
            <a:off x="1577322" y="4404128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feld 79"/>
          <p:cNvSpPr txBox="1"/>
          <p:nvPr/>
        </p:nvSpPr>
        <p:spPr>
          <a:xfrm rot="21425403">
            <a:off x="1570762" y="4304962"/>
            <a:ext cx="126816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smtClean="0">
                <a:latin typeface="+mn-lt"/>
              </a:rPr>
              <a:t>DATA (BN = 1)</a:t>
            </a:r>
            <a:endParaRPr lang="de-DE" sz="1300" dirty="0">
              <a:latin typeface="+mn-lt"/>
            </a:endParaRPr>
          </a:p>
        </p:txBody>
      </p:sp>
      <p:cxnSp>
        <p:nvCxnSpPr>
          <p:cNvPr id="83" name="Gerade Verbindung mit Pfeil 82"/>
          <p:cNvCxnSpPr/>
          <p:nvPr/>
        </p:nvCxnSpPr>
        <p:spPr>
          <a:xfrm flipH="1">
            <a:off x="1577322" y="4888129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Gerade Verbindung mit Pfeil 86"/>
          <p:cNvCxnSpPr/>
          <p:nvPr/>
        </p:nvCxnSpPr>
        <p:spPr>
          <a:xfrm flipH="1">
            <a:off x="1577322" y="5371900"/>
            <a:ext cx="4506837" cy="183349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Gerade Verbindung mit Pfeil 96"/>
          <p:cNvCxnSpPr/>
          <p:nvPr/>
        </p:nvCxnSpPr>
        <p:spPr>
          <a:xfrm>
            <a:off x="1547664" y="4636128"/>
            <a:ext cx="2465489" cy="12315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Gerade Verbindung mit Pfeil 97"/>
          <p:cNvCxnSpPr/>
          <p:nvPr/>
        </p:nvCxnSpPr>
        <p:spPr>
          <a:xfrm>
            <a:off x="1547664" y="5129558"/>
            <a:ext cx="2465489" cy="12315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feld 98"/>
          <p:cNvSpPr txBox="1"/>
          <p:nvPr/>
        </p:nvSpPr>
        <p:spPr>
          <a:xfrm rot="264913">
            <a:off x="3085378" y="4508437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1)</a:t>
            </a:r>
            <a:endParaRPr lang="de-DE" sz="1300" dirty="0">
              <a:latin typeface="+mn-lt"/>
            </a:endParaRPr>
          </a:p>
        </p:txBody>
      </p:sp>
      <p:sp>
        <p:nvSpPr>
          <p:cNvPr id="100" name="Textfeld 99"/>
          <p:cNvSpPr txBox="1"/>
          <p:nvPr/>
        </p:nvSpPr>
        <p:spPr>
          <a:xfrm rot="264913">
            <a:off x="3085377" y="5002841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1)</a:t>
            </a:r>
            <a:endParaRPr lang="de-DE" sz="1300" dirty="0">
              <a:latin typeface="+mn-lt"/>
            </a:endParaRPr>
          </a:p>
        </p:txBody>
      </p:sp>
      <p:sp>
        <p:nvSpPr>
          <p:cNvPr id="101" name="Textfeld 100"/>
          <p:cNvSpPr txBox="1"/>
          <p:nvPr/>
        </p:nvSpPr>
        <p:spPr>
          <a:xfrm rot="264913">
            <a:off x="3085377" y="5471463"/>
            <a:ext cx="119936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ACK (BN = 1)</a:t>
            </a:r>
            <a:endParaRPr lang="de-DE" sz="1300" dirty="0">
              <a:latin typeface="+mn-lt"/>
            </a:endParaRPr>
          </a:p>
        </p:txBody>
      </p:sp>
      <p:cxnSp>
        <p:nvCxnSpPr>
          <p:cNvPr id="102" name="Gerade Verbindung mit Pfeil 101"/>
          <p:cNvCxnSpPr/>
          <p:nvPr/>
        </p:nvCxnSpPr>
        <p:spPr>
          <a:xfrm>
            <a:off x="1571094" y="5610623"/>
            <a:ext cx="2465489" cy="12315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feld 102"/>
          <p:cNvSpPr txBox="1"/>
          <p:nvPr/>
        </p:nvSpPr>
        <p:spPr>
          <a:xfrm rot="21425403">
            <a:off x="1557054" y="4794385"/>
            <a:ext cx="126816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smtClean="0">
                <a:latin typeface="+mn-lt"/>
              </a:rPr>
              <a:t>DATA (BN = 1)</a:t>
            </a:r>
            <a:endParaRPr lang="de-DE" sz="1300" dirty="0">
              <a:latin typeface="+mn-lt"/>
            </a:endParaRPr>
          </a:p>
        </p:txBody>
      </p:sp>
      <p:sp>
        <p:nvSpPr>
          <p:cNvPr id="104" name="Textfeld 103"/>
          <p:cNvSpPr txBox="1"/>
          <p:nvPr/>
        </p:nvSpPr>
        <p:spPr>
          <a:xfrm rot="21425403">
            <a:off x="1554258" y="5286681"/>
            <a:ext cx="126816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= 1)</a:t>
            </a:r>
            <a:endParaRPr lang="de-DE" sz="1300" dirty="0">
              <a:latin typeface="+mn-lt"/>
            </a:endParaRPr>
          </a:p>
        </p:txBody>
      </p:sp>
      <p:sp>
        <p:nvSpPr>
          <p:cNvPr id="105" name="Textfeld 104"/>
          <p:cNvSpPr txBox="1"/>
          <p:nvPr/>
        </p:nvSpPr>
        <p:spPr>
          <a:xfrm rot="157954">
            <a:off x="4042188" y="2584898"/>
            <a:ext cx="2103333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" dirty="0" smtClean="0">
                <a:latin typeface="+mn-lt"/>
              </a:rPr>
              <a:t>DATA (BN </a:t>
            </a:r>
            <a:r>
              <a:rPr lang="de-DE" sz="1300" smtClean="0">
                <a:latin typeface="+mn-lt"/>
              </a:rPr>
              <a:t>= 1, 512 Bytes)</a:t>
            </a:r>
            <a:endParaRPr lang="de-DE" sz="1300" dirty="0">
              <a:latin typeface="+mn-lt"/>
            </a:endParaRPr>
          </a:p>
        </p:txBody>
      </p:sp>
      <p:cxnSp>
        <p:nvCxnSpPr>
          <p:cNvPr id="110" name="Gerade Verbindung 109"/>
          <p:cNvCxnSpPr/>
          <p:nvPr/>
        </p:nvCxnSpPr>
        <p:spPr>
          <a:xfrm flipH="1">
            <a:off x="6080840" y="2119160"/>
            <a:ext cx="11" cy="3682289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Textfeld 112"/>
          <p:cNvSpPr txBox="1"/>
          <p:nvPr/>
        </p:nvSpPr>
        <p:spPr>
          <a:xfrm>
            <a:off x="5698930" y="2831718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smtClean="0">
                <a:latin typeface="+mn-lt"/>
              </a:rPr>
              <a:t>...</a:t>
            </a:r>
            <a:endParaRPr lang="de-DE" sz="1800" b="1" dirty="0">
              <a:latin typeface="+mn-lt"/>
            </a:endParaRPr>
          </a:p>
        </p:txBody>
      </p:sp>
      <p:sp>
        <p:nvSpPr>
          <p:cNvPr id="114" name="Textfeld 113"/>
          <p:cNvSpPr txBox="1"/>
          <p:nvPr/>
        </p:nvSpPr>
        <p:spPr>
          <a:xfrm>
            <a:off x="4347683" y="4012617"/>
            <a:ext cx="28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 smtClean="0"/>
              <a:t>↯</a:t>
            </a:r>
            <a:endParaRPr lang="de-DE" b="1" dirty="0"/>
          </a:p>
        </p:txBody>
      </p:sp>
      <p:sp>
        <p:nvSpPr>
          <p:cNvPr id="115" name="Textfeld 114"/>
          <p:cNvSpPr txBox="1"/>
          <p:nvPr/>
        </p:nvSpPr>
        <p:spPr>
          <a:xfrm>
            <a:off x="4347682" y="4498087"/>
            <a:ext cx="28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 smtClean="0"/>
              <a:t>↯</a:t>
            </a:r>
            <a:endParaRPr lang="de-DE" b="1" dirty="0"/>
          </a:p>
        </p:txBody>
      </p:sp>
      <p:sp>
        <p:nvSpPr>
          <p:cNvPr id="116" name="Textfeld 115"/>
          <p:cNvSpPr txBox="1"/>
          <p:nvPr/>
        </p:nvSpPr>
        <p:spPr>
          <a:xfrm>
            <a:off x="4347682" y="5001909"/>
            <a:ext cx="28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 smtClean="0"/>
              <a:t>↯</a:t>
            </a:r>
            <a:endParaRPr lang="de-DE" b="1" dirty="0"/>
          </a:p>
        </p:txBody>
      </p:sp>
      <p:sp>
        <p:nvSpPr>
          <p:cNvPr id="117" name="Textfeld 116"/>
          <p:cNvSpPr txBox="1"/>
          <p:nvPr/>
        </p:nvSpPr>
        <p:spPr>
          <a:xfrm>
            <a:off x="4339391" y="5502941"/>
            <a:ext cx="2880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b="1" dirty="0" smtClean="0"/>
              <a:t>↯</a:t>
            </a:r>
            <a:endParaRPr lang="de-DE" b="1" dirty="0"/>
          </a:p>
        </p:txBody>
      </p:sp>
      <p:sp>
        <p:nvSpPr>
          <p:cNvPr id="58" name="Datumsplatzhalter 3"/>
          <p:cNvSpPr>
            <a:spLocks noGrp="1"/>
          </p:cNvSpPr>
          <p:nvPr>
            <p:ph type="dt" sz="half" idx="10"/>
          </p:nvPr>
        </p:nvSpPr>
        <p:spPr>
          <a:xfrm>
            <a:off x="7467600" y="6172200"/>
            <a:ext cx="990600" cy="228600"/>
          </a:xfrm>
        </p:spPr>
        <p:txBody>
          <a:bodyPr/>
          <a:lstStyle/>
          <a:p>
            <a:pPr>
              <a:defRPr/>
            </a:pPr>
            <a:fld id="{1927115E-0278-9F42-8D25-7BEFDA7A0756}" type="datetime4">
              <a:rPr lang="de-DE" smtClean="0"/>
              <a:t>10. Januar 2018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631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5. Error Handling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CACA15A-AE6A-E74C-9E5D-E5AD045D4666}" type="datetime4">
              <a:rPr lang="de-DE" smtClean="0"/>
              <a:t>10. Januar 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25</a:t>
            </a:fld>
            <a:endParaRPr lang="de-DE" altLang="de-DE"/>
          </a:p>
        </p:txBody>
      </p:sp>
      <p:sp>
        <p:nvSpPr>
          <p:cNvPr id="7" name="Textfeld 6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5.3 Error Handling </a:t>
            </a:r>
            <a:r>
              <a:rPr lang="mr-IN" u="sng" dirty="0" smtClean="0">
                <a:latin typeface="+mn-lt"/>
              </a:rPr>
              <a:t>–</a:t>
            </a:r>
            <a:r>
              <a:rPr lang="de-DE" u="sng" dirty="0" smtClean="0">
                <a:latin typeface="+mn-lt"/>
              </a:rPr>
              <a:t> Wireshark </a:t>
            </a:r>
            <a:r>
              <a:rPr lang="mr-IN" u="sng" dirty="0" smtClean="0">
                <a:latin typeface="+mn-lt"/>
              </a:rPr>
              <a:t>–</a:t>
            </a:r>
            <a:r>
              <a:rPr lang="de-DE" u="sng" dirty="0" smtClean="0">
                <a:latin typeface="+mn-lt"/>
              </a:rPr>
              <a:t> Bsp. 1</a:t>
            </a:r>
            <a:endParaRPr lang="de-DE" u="sng" dirty="0">
              <a:latin typeface="+mn-lt"/>
            </a:endParaRPr>
          </a:p>
        </p:txBody>
      </p:sp>
      <p:pic>
        <p:nvPicPr>
          <p:cNvPr id="9" name="Bild 8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19200" y="1319759"/>
            <a:ext cx="7403940" cy="4518257"/>
          </a:xfrm>
          <a:prstGeom prst="rect">
            <a:avLst/>
          </a:prstGeom>
        </p:spPr>
      </p:pic>
      <p:sp>
        <p:nvSpPr>
          <p:cNvPr id="10" name="Richtungspfeil 9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50933" y="334363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ichtungspfeil 14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ichtungspfeil 15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18" name="Rechteck 17"/>
          <p:cNvSpPr/>
          <p:nvPr/>
        </p:nvSpPr>
        <p:spPr>
          <a:xfrm>
            <a:off x="467544" y="3838764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467544" y="4060827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/>
          <p:cNvSpPr/>
          <p:nvPr/>
        </p:nvSpPr>
        <p:spPr>
          <a:xfrm>
            <a:off x="467544" y="4282890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/>
          <p:cNvSpPr/>
          <p:nvPr/>
        </p:nvSpPr>
        <p:spPr>
          <a:xfrm>
            <a:off x="467544" y="4509120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788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5. Error Handling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872A5D-23B1-914C-9F37-B39A1883E33F}" type="datetime4">
              <a:rPr lang="de-DE" smtClean="0"/>
              <a:t>10. Januar 2018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26</a:t>
            </a:fld>
            <a:endParaRPr lang="de-DE" altLang="de-DE"/>
          </a:p>
        </p:txBody>
      </p:sp>
      <p:sp>
        <p:nvSpPr>
          <p:cNvPr id="7" name="Textfeld 6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5.4 Fallbeispiele</a:t>
            </a:r>
            <a:endParaRPr lang="de-DE" u="sng" dirty="0">
              <a:latin typeface="+mn-lt"/>
            </a:endParaRPr>
          </a:p>
        </p:txBody>
      </p:sp>
      <p:sp>
        <p:nvSpPr>
          <p:cNvPr id="10" name="Richtungspfeil 9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50933" y="334363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Richtungspfeil 14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Richtungspfeil 15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18" name="Rechteck 17"/>
          <p:cNvSpPr/>
          <p:nvPr/>
        </p:nvSpPr>
        <p:spPr>
          <a:xfrm>
            <a:off x="467544" y="3838764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467544" y="4060827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/>
          <p:cNvSpPr/>
          <p:nvPr/>
        </p:nvSpPr>
        <p:spPr>
          <a:xfrm>
            <a:off x="467544" y="4282890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/>
          <p:cNvSpPr/>
          <p:nvPr/>
        </p:nvSpPr>
        <p:spPr>
          <a:xfrm>
            <a:off x="467544" y="4509120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7239000" cy="4038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 smtClean="0"/>
              <a:t>Was passiert wenn Server </a:t>
            </a:r>
            <a:r>
              <a:rPr lang="de-DE" sz="2000" dirty="0"/>
              <a:t>und Client erneut gestartet </a:t>
            </a:r>
            <a:r>
              <a:rPr lang="de-DE" sz="2000" dirty="0" smtClean="0"/>
              <a:t>werden? </a:t>
            </a:r>
          </a:p>
          <a:p>
            <a:pPr lvl="1">
              <a:lnSpc>
                <a:spcPct val="150000"/>
              </a:lnSpc>
            </a:pPr>
            <a:r>
              <a:rPr lang="de-DE" sz="1200" dirty="0" smtClean="0"/>
              <a:t>Bei Neustart des Servers: </a:t>
            </a:r>
            <a:endParaRPr lang="de-DE" sz="1200" dirty="0"/>
          </a:p>
          <a:p>
            <a:pPr lvl="1">
              <a:lnSpc>
                <a:spcPct val="150000"/>
              </a:lnSpc>
            </a:pPr>
            <a:endParaRPr lang="de-DE" sz="1200" dirty="0" smtClean="0"/>
          </a:p>
          <a:p>
            <a:pPr lvl="1">
              <a:lnSpc>
                <a:spcPct val="150000"/>
              </a:lnSpc>
            </a:pPr>
            <a:r>
              <a:rPr lang="de-DE" sz="1200" dirty="0" smtClean="0"/>
              <a:t>Bei Neustart des Clients bei laufendem Server mit vorher gesendetem WRQ</a:t>
            </a:r>
          </a:p>
          <a:p>
            <a:pPr lvl="1">
              <a:lnSpc>
                <a:spcPct val="150000"/>
              </a:lnSpc>
            </a:pPr>
            <a:endParaRPr lang="de-DE" sz="1200" dirty="0"/>
          </a:p>
          <a:p>
            <a:pPr>
              <a:lnSpc>
                <a:spcPct val="150000"/>
              </a:lnSpc>
            </a:pPr>
            <a:r>
              <a:rPr lang="de-DE" sz="2000" dirty="0"/>
              <a:t>Was passiert wenn Server-Port im Client geändert wird</a:t>
            </a:r>
            <a:r>
              <a:rPr lang="de-DE" sz="2000" dirty="0" smtClean="0"/>
              <a:t>?</a:t>
            </a:r>
            <a:br>
              <a:rPr lang="de-DE" sz="2000" dirty="0" smtClean="0"/>
            </a:br>
            <a:endParaRPr lang="de-DE" sz="2000" dirty="0"/>
          </a:p>
          <a:p>
            <a:endParaRPr lang="de-DE" dirty="0"/>
          </a:p>
        </p:txBody>
      </p:sp>
      <p:pic>
        <p:nvPicPr>
          <p:cNvPr id="3" name="Bild 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b="16828"/>
          <a:stretch/>
        </p:blipFill>
        <p:spPr>
          <a:xfrm>
            <a:off x="1619671" y="4417978"/>
            <a:ext cx="6424613" cy="1153833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06373" y="3627560"/>
            <a:ext cx="6437911" cy="355220"/>
          </a:xfrm>
          <a:prstGeom prst="rect">
            <a:avLst/>
          </a:prstGeom>
        </p:spPr>
      </p:pic>
      <p:pic>
        <p:nvPicPr>
          <p:cNvPr id="25" name="Bild 24"/>
          <p:cNvPicPr/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9671" y="2982031"/>
            <a:ext cx="5760720" cy="29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15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/>
          <p:cNvSpPr/>
          <p:nvPr/>
        </p:nvSpPr>
        <p:spPr>
          <a:xfrm>
            <a:off x="1271988" y="226090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1271988" y="270971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1271988" y="316377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1271988" y="361784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1271988" y="407190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1271988" y="180683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4576936" cy="40386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1. TFTP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2. Einführung - Projektbasis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Beispiele aus der Umsetzung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4.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Write Request und Read Request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5. Error Handling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b="1" dirty="0" smtClean="0"/>
              <a:t>6. Fazit</a:t>
            </a:r>
            <a:endParaRPr lang="de-DE" b="1" dirty="0"/>
          </a:p>
        </p:txBody>
      </p:sp>
      <p:sp>
        <p:nvSpPr>
          <p:cNvPr id="20" name="Trapez 19"/>
          <p:cNvSpPr/>
          <p:nvPr/>
        </p:nvSpPr>
        <p:spPr>
          <a:xfrm rot="5400000">
            <a:off x="-119723" y="810214"/>
            <a:ext cx="1852607" cy="89749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5 h 890115"/>
              <a:gd name="connsiteX1" fmla="*/ 1412108 w 1865345"/>
              <a:gd name="connsiteY1" fmla="*/ 0 h 890115"/>
              <a:gd name="connsiteX2" fmla="*/ 1865345 w 1865345"/>
              <a:gd name="connsiteY2" fmla="*/ 1 h 890115"/>
              <a:gd name="connsiteX3" fmla="*/ 896553 w 1865345"/>
              <a:gd name="connsiteY3" fmla="*/ 890115 h 890115"/>
              <a:gd name="connsiteX4" fmla="*/ 0 w 1865345"/>
              <a:gd name="connsiteY4" fmla="*/ 890115 h 890115"/>
              <a:gd name="connsiteX0" fmla="*/ 0 w 1865345"/>
              <a:gd name="connsiteY0" fmla="*/ 890114 h 890114"/>
              <a:gd name="connsiteX1" fmla="*/ 1415840 w 1865345"/>
              <a:gd name="connsiteY1" fmla="*/ 7463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09471 w 1865345"/>
              <a:gd name="connsiteY1" fmla="*/ 1091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43046"/>
              <a:gd name="connsiteY0" fmla="*/ 889023 h 889023"/>
              <a:gd name="connsiteX1" fmla="*/ 1409471 w 1843046"/>
              <a:gd name="connsiteY1" fmla="*/ 0 h 889023"/>
              <a:gd name="connsiteX2" fmla="*/ 1843046 w 1843046"/>
              <a:gd name="connsiteY2" fmla="*/ 2095 h 889023"/>
              <a:gd name="connsiteX3" fmla="*/ 896553 w 1843046"/>
              <a:gd name="connsiteY3" fmla="*/ 889023 h 889023"/>
              <a:gd name="connsiteX4" fmla="*/ 0 w 1843046"/>
              <a:gd name="connsiteY4" fmla="*/ 889023 h 889023"/>
              <a:gd name="connsiteX0" fmla="*/ 0 w 1852607"/>
              <a:gd name="connsiteY0" fmla="*/ 893300 h 893300"/>
              <a:gd name="connsiteX1" fmla="*/ 1409471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3300 h 893300"/>
              <a:gd name="connsiteX1" fmla="*/ 1485674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73868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2607" h="897491">
                <a:moveTo>
                  <a:pt x="0" y="897491"/>
                </a:moveTo>
                <a:lnTo>
                  <a:pt x="1473868" y="0"/>
                </a:lnTo>
                <a:lnTo>
                  <a:pt x="1852607" y="4191"/>
                </a:lnTo>
                <a:lnTo>
                  <a:pt x="896553" y="897491"/>
                </a:lnTo>
                <a:lnTo>
                  <a:pt x="0" y="897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rapez 19"/>
          <p:cNvSpPr/>
          <p:nvPr/>
        </p:nvSpPr>
        <p:spPr>
          <a:xfrm rot="5400000">
            <a:off x="118411" y="1508183"/>
            <a:ext cx="1372166" cy="89332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64174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70549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3321 h 893321"/>
              <a:gd name="connsiteX1" fmla="*/ 999427 w 1442748"/>
              <a:gd name="connsiteY1" fmla="*/ 0 h 893321"/>
              <a:gd name="connsiteX2" fmla="*/ 1442748 w 1442748"/>
              <a:gd name="connsiteY2" fmla="*/ 3990 h 893321"/>
              <a:gd name="connsiteX3" fmla="*/ 822980 w 1442748"/>
              <a:gd name="connsiteY3" fmla="*/ 893321 h 893321"/>
              <a:gd name="connsiteX4" fmla="*/ 0 w 1442748"/>
              <a:gd name="connsiteY4" fmla="*/ 893321 h 893321"/>
              <a:gd name="connsiteX0" fmla="*/ 0 w 1372166"/>
              <a:gd name="connsiteY0" fmla="*/ 893321 h 893321"/>
              <a:gd name="connsiteX1" fmla="*/ 999427 w 1372166"/>
              <a:gd name="connsiteY1" fmla="*/ 0 h 893321"/>
              <a:gd name="connsiteX2" fmla="*/ 1372166 w 1372166"/>
              <a:gd name="connsiteY2" fmla="*/ 781 h 893321"/>
              <a:gd name="connsiteX3" fmla="*/ 822980 w 1372166"/>
              <a:gd name="connsiteY3" fmla="*/ 893321 h 893321"/>
              <a:gd name="connsiteX4" fmla="*/ 0 w 1372166"/>
              <a:gd name="connsiteY4" fmla="*/ 893321 h 89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166" h="893321">
                <a:moveTo>
                  <a:pt x="0" y="893321"/>
                </a:moveTo>
                <a:lnTo>
                  <a:pt x="999427" y="0"/>
                </a:lnTo>
                <a:lnTo>
                  <a:pt x="1372166" y="781"/>
                </a:lnTo>
                <a:lnTo>
                  <a:pt x="822980" y="893321"/>
                </a:lnTo>
                <a:lnTo>
                  <a:pt x="0" y="8933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rapez 19"/>
          <p:cNvSpPr/>
          <p:nvPr/>
        </p:nvSpPr>
        <p:spPr>
          <a:xfrm rot="5400000">
            <a:off x="322612" y="2160495"/>
            <a:ext cx="961998" cy="891559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580129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961998"/>
              <a:gd name="connsiteY0" fmla="*/ 889332 h 889332"/>
              <a:gd name="connsiteX1" fmla="*/ 580129 w 961998"/>
              <a:gd name="connsiteY1" fmla="*/ 981 h 889332"/>
              <a:gd name="connsiteX2" fmla="*/ 961998 w 961998"/>
              <a:gd name="connsiteY2" fmla="*/ 0 h 889332"/>
              <a:gd name="connsiteX3" fmla="*/ 822980 w 961998"/>
              <a:gd name="connsiteY3" fmla="*/ 889332 h 889332"/>
              <a:gd name="connsiteX4" fmla="*/ 0 w 961998"/>
              <a:gd name="connsiteY4" fmla="*/ 889332 h 889332"/>
              <a:gd name="connsiteX0" fmla="*/ 0 w 961998"/>
              <a:gd name="connsiteY0" fmla="*/ 891559 h 891559"/>
              <a:gd name="connsiteX1" fmla="*/ 586546 w 961998"/>
              <a:gd name="connsiteY1" fmla="*/ 0 h 891559"/>
              <a:gd name="connsiteX2" fmla="*/ 961998 w 961998"/>
              <a:gd name="connsiteY2" fmla="*/ 2227 h 891559"/>
              <a:gd name="connsiteX3" fmla="*/ 822980 w 961998"/>
              <a:gd name="connsiteY3" fmla="*/ 891559 h 891559"/>
              <a:gd name="connsiteX4" fmla="*/ 0 w 961998"/>
              <a:gd name="connsiteY4" fmla="*/ 891559 h 89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998" h="891559">
                <a:moveTo>
                  <a:pt x="0" y="891559"/>
                </a:moveTo>
                <a:lnTo>
                  <a:pt x="586546" y="0"/>
                </a:lnTo>
                <a:lnTo>
                  <a:pt x="961998" y="2227"/>
                </a:lnTo>
                <a:lnTo>
                  <a:pt x="822980" y="891559"/>
                </a:lnTo>
                <a:lnTo>
                  <a:pt x="0" y="8915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3" name="Trapez 19"/>
          <p:cNvSpPr/>
          <p:nvPr/>
        </p:nvSpPr>
        <p:spPr>
          <a:xfrm rot="5400000">
            <a:off x="391829" y="2936282"/>
            <a:ext cx="83254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32541"/>
              <a:gd name="connsiteY0" fmla="*/ 889205 h 889205"/>
              <a:gd name="connsiteX1" fmla="*/ 207595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  <a:gd name="connsiteX0" fmla="*/ 0 w 832541"/>
              <a:gd name="connsiteY0" fmla="*/ 889205 h 889205"/>
              <a:gd name="connsiteX1" fmla="*/ 201178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541" h="889205">
                <a:moveTo>
                  <a:pt x="0" y="889205"/>
                </a:moveTo>
                <a:lnTo>
                  <a:pt x="201178" y="982"/>
                </a:lnTo>
                <a:lnTo>
                  <a:pt x="578458" y="0"/>
                </a:lnTo>
                <a:lnTo>
                  <a:pt x="832541" y="889205"/>
                </a:lnTo>
                <a:lnTo>
                  <a:pt x="0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Trapez 19"/>
          <p:cNvSpPr/>
          <p:nvPr/>
        </p:nvSpPr>
        <p:spPr>
          <a:xfrm rot="5400000">
            <a:off x="299838" y="3691088"/>
            <a:ext cx="101653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06387 w 1029367"/>
              <a:gd name="connsiteY0" fmla="*/ 889205 h 889205"/>
              <a:gd name="connsiteX1" fmla="*/ 0 w 1029367"/>
              <a:gd name="connsiteY1" fmla="*/ 937 h 889205"/>
              <a:gd name="connsiteX2" fmla="*/ 389773 w 1029367"/>
              <a:gd name="connsiteY2" fmla="*/ 0 h 889205"/>
              <a:gd name="connsiteX3" fmla="*/ 1029367 w 1029367"/>
              <a:gd name="connsiteY3" fmla="*/ 889205 h 889205"/>
              <a:gd name="connsiteX4" fmla="*/ 206387 w 1029367"/>
              <a:gd name="connsiteY4" fmla="*/ 889205 h 889205"/>
              <a:gd name="connsiteX0" fmla="*/ 196762 w 1019742"/>
              <a:gd name="connsiteY0" fmla="*/ 891477 h 891477"/>
              <a:gd name="connsiteX1" fmla="*/ 0 w 1019742"/>
              <a:gd name="connsiteY1" fmla="*/ 0 h 891477"/>
              <a:gd name="connsiteX2" fmla="*/ 380148 w 1019742"/>
              <a:gd name="connsiteY2" fmla="*/ 2272 h 891477"/>
              <a:gd name="connsiteX3" fmla="*/ 1019742 w 1019742"/>
              <a:gd name="connsiteY3" fmla="*/ 891477 h 891477"/>
              <a:gd name="connsiteX4" fmla="*/ 196762 w 1019742"/>
              <a:gd name="connsiteY4" fmla="*/ 891477 h 891477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6937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0520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531" h="889205">
                <a:moveTo>
                  <a:pt x="193551" y="889205"/>
                </a:moveTo>
                <a:lnTo>
                  <a:pt x="0" y="937"/>
                </a:lnTo>
                <a:lnTo>
                  <a:pt x="370520" y="0"/>
                </a:lnTo>
                <a:lnTo>
                  <a:pt x="1016531" y="889205"/>
                </a:lnTo>
                <a:lnTo>
                  <a:pt x="193551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rapez 19"/>
          <p:cNvSpPr/>
          <p:nvPr/>
        </p:nvSpPr>
        <p:spPr>
          <a:xfrm rot="5400000">
            <a:off x="111832" y="4320421"/>
            <a:ext cx="1391828" cy="893990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17783"/>
              <a:gd name="connsiteY0" fmla="*/ 889205 h 889205"/>
              <a:gd name="connsiteX1" fmla="*/ 0 w 1017783"/>
              <a:gd name="connsiteY1" fmla="*/ 7354 h 889205"/>
              <a:gd name="connsiteX2" fmla="*/ 418649 w 1017783"/>
              <a:gd name="connsiteY2" fmla="*/ 0 h 889205"/>
              <a:gd name="connsiteX3" fmla="*/ 1017783 w 1017783"/>
              <a:gd name="connsiteY3" fmla="*/ 889205 h 889205"/>
              <a:gd name="connsiteX4" fmla="*/ 235263 w 1017783"/>
              <a:gd name="connsiteY4" fmla="*/ 889205 h 889205"/>
              <a:gd name="connsiteX0" fmla="*/ 635818 w 1418338"/>
              <a:gd name="connsiteY0" fmla="*/ 889943 h 889943"/>
              <a:gd name="connsiteX1" fmla="*/ 0 w 1418338"/>
              <a:gd name="connsiteY1" fmla="*/ 0 h 889943"/>
              <a:gd name="connsiteX2" fmla="*/ 819204 w 1418338"/>
              <a:gd name="connsiteY2" fmla="*/ 738 h 889943"/>
              <a:gd name="connsiteX3" fmla="*/ 1418338 w 1418338"/>
              <a:gd name="connsiteY3" fmla="*/ 889943 h 889943"/>
              <a:gd name="connsiteX4" fmla="*/ 635818 w 1418338"/>
              <a:gd name="connsiteY4" fmla="*/ 889943 h 889943"/>
              <a:gd name="connsiteX0" fmla="*/ 639862 w 1422382"/>
              <a:gd name="connsiteY0" fmla="*/ 902082 h 902082"/>
              <a:gd name="connsiteX1" fmla="*/ 0 w 1422382"/>
              <a:gd name="connsiteY1" fmla="*/ 0 h 902082"/>
              <a:gd name="connsiteX2" fmla="*/ 823248 w 1422382"/>
              <a:gd name="connsiteY2" fmla="*/ 12877 h 902082"/>
              <a:gd name="connsiteX3" fmla="*/ 1422382 w 1422382"/>
              <a:gd name="connsiteY3" fmla="*/ 902082 h 902082"/>
              <a:gd name="connsiteX4" fmla="*/ 639862 w 1422382"/>
              <a:gd name="connsiteY4" fmla="*/ 902082 h 902082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815156 w 1414290"/>
              <a:gd name="connsiteY2" fmla="*/ 4784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370097 w 1414290"/>
              <a:gd name="connsiteY2" fmla="*/ 738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47635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70094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1828" h="893990">
                <a:moveTo>
                  <a:pt x="609308" y="893990"/>
                </a:moveTo>
                <a:lnTo>
                  <a:pt x="0" y="0"/>
                </a:lnTo>
                <a:lnTo>
                  <a:pt x="370094" y="739"/>
                </a:lnTo>
                <a:lnTo>
                  <a:pt x="1391828" y="893990"/>
                </a:lnTo>
                <a:lnTo>
                  <a:pt x="609308" y="89399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Richtungspfeil 25"/>
          <p:cNvSpPr/>
          <p:nvPr/>
        </p:nvSpPr>
        <p:spPr>
          <a:xfrm rot="5400000">
            <a:off x="-250933" y="4220110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E36E029-8BDC-144E-ADBC-C5E26FF4A139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27</a:t>
            </a:fld>
            <a:endParaRPr lang="de-DE" altLang="de-DE"/>
          </a:p>
        </p:txBody>
      </p:sp>
      <p:sp>
        <p:nvSpPr>
          <p:cNvPr id="27" name="Textfeld 26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7471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6. Fazit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7601272" cy="4038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 smtClean="0"/>
              <a:t>Zielvorgaben erfüllt (2.2 Aufgaben Client/Server)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Senden und Empfangen der Daten funktioniert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Error Handling wurde behandelt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Implementierung in Wireshark getestet</a:t>
            </a:r>
            <a:endParaRPr lang="de-DE" sz="2000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648DFAB-96A9-3547-B8D4-E6D14F8366C8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28</a:t>
            </a:fld>
            <a:endParaRPr lang="de-DE" altLang="de-DE"/>
          </a:p>
        </p:txBody>
      </p:sp>
      <p:sp>
        <p:nvSpPr>
          <p:cNvPr id="7" name="Richtungspfeil 6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chtungspfeil 7"/>
          <p:cNvSpPr/>
          <p:nvPr/>
        </p:nvSpPr>
        <p:spPr>
          <a:xfrm rot="5400000">
            <a:off x="-250933" y="4220110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ichtungspfeil 8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83441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Literaturverzeichnis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sz="1400" dirty="0" err="1"/>
              <a:t>Kurose</a:t>
            </a:r>
            <a:r>
              <a:rPr lang="de-DE" sz="1400" dirty="0"/>
              <a:t>, J. (2014). </a:t>
            </a:r>
            <a:r>
              <a:rPr lang="de-DE" sz="1400" i="1" dirty="0"/>
              <a:t>Computernetzwerke – Der Top-Down-Ansatz. </a:t>
            </a:r>
            <a:r>
              <a:rPr lang="de-DE" sz="1400" dirty="0"/>
              <a:t>Hallbergmoos: </a:t>
            </a:r>
            <a:r>
              <a:rPr lang="de-DE" sz="1400" dirty="0" smtClean="0"/>
              <a:t>Pearson Deutschland </a:t>
            </a:r>
            <a:r>
              <a:rPr lang="de-DE" sz="1400" dirty="0"/>
              <a:t>GmbH</a:t>
            </a:r>
            <a:r>
              <a:rPr lang="de-DE" sz="1400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de-DE" sz="1400" dirty="0"/>
              <a:t>Prof. Dr. A. </a:t>
            </a:r>
            <a:r>
              <a:rPr lang="de-DE" sz="1400" dirty="0" err="1"/>
              <a:t>Soceanu</a:t>
            </a:r>
            <a:r>
              <a:rPr lang="de-DE" sz="1400" dirty="0"/>
              <a:t> (2017). </a:t>
            </a:r>
            <a:r>
              <a:rPr lang="de-DE" sz="1400" i="1" dirty="0"/>
              <a:t>Skripte aus der Vorlesung</a:t>
            </a:r>
            <a:endParaRPr lang="de-DE" sz="1400" dirty="0"/>
          </a:p>
          <a:p>
            <a:pPr lvl="0">
              <a:lnSpc>
                <a:spcPct val="150000"/>
              </a:lnSpc>
            </a:pPr>
            <a:r>
              <a:rPr lang="de-DE" sz="1400" dirty="0"/>
              <a:t>http://</a:t>
            </a:r>
            <a:r>
              <a:rPr lang="de-DE" sz="1400" dirty="0" err="1"/>
              <a:t>einstein.informatik.uni-oldenburg.de</a:t>
            </a:r>
            <a:r>
              <a:rPr lang="de-DE" sz="1400" dirty="0"/>
              <a:t>/rechnernetze/</a:t>
            </a:r>
            <a:r>
              <a:rPr lang="de-DE" sz="1400" dirty="0" err="1"/>
              <a:t>tftp.htm</a:t>
            </a:r>
            <a:r>
              <a:rPr lang="de-DE" sz="1400" dirty="0"/>
              <a:t> (zuletzt aufgerufen am: 09.01.2018)</a:t>
            </a:r>
          </a:p>
          <a:p>
            <a:pPr lvl="0">
              <a:lnSpc>
                <a:spcPct val="150000"/>
              </a:lnSpc>
            </a:pPr>
            <a:r>
              <a:rPr lang="de-DE" sz="1400" dirty="0"/>
              <a:t>http://</a:t>
            </a:r>
            <a:r>
              <a:rPr lang="de-DE" sz="1400" dirty="0" err="1"/>
              <a:t>www.webschmoeker.de</a:t>
            </a:r>
            <a:r>
              <a:rPr lang="de-DE" sz="1400" dirty="0"/>
              <a:t>/</a:t>
            </a:r>
            <a:r>
              <a:rPr lang="de-DE" sz="1400" dirty="0" err="1"/>
              <a:t>grundlagen</a:t>
            </a:r>
            <a:r>
              <a:rPr lang="de-DE" sz="1400" dirty="0"/>
              <a:t>/</a:t>
            </a:r>
            <a:r>
              <a:rPr lang="de-DE" sz="1400" dirty="0" err="1"/>
              <a:t>udp</a:t>
            </a:r>
            <a:r>
              <a:rPr lang="de-DE" sz="1400" dirty="0"/>
              <a:t>-user-</a:t>
            </a:r>
            <a:r>
              <a:rPr lang="de-DE" sz="1400" dirty="0" err="1"/>
              <a:t>datagram</a:t>
            </a:r>
            <a:r>
              <a:rPr lang="de-DE" sz="1400" dirty="0"/>
              <a:t>-</a:t>
            </a:r>
            <a:r>
              <a:rPr lang="de-DE" sz="1400" dirty="0" err="1"/>
              <a:t>protocol</a:t>
            </a:r>
            <a:r>
              <a:rPr lang="de-DE" sz="1400" dirty="0"/>
              <a:t>/ (zuletzt aufgerufen am 07.01.2018</a:t>
            </a:r>
            <a:r>
              <a:rPr lang="de-DE" sz="1400" dirty="0" smtClean="0"/>
              <a:t>)</a:t>
            </a:r>
          </a:p>
          <a:p>
            <a:pPr lvl="0">
              <a:lnSpc>
                <a:spcPct val="150000"/>
              </a:lnSpc>
            </a:pPr>
            <a:r>
              <a:rPr lang="de-DE" sz="1400" dirty="0"/>
              <a:t>https://</a:t>
            </a:r>
            <a:r>
              <a:rPr lang="de-DE" sz="1400" dirty="0" err="1"/>
              <a:t>javapapers.com</a:t>
            </a:r>
            <a:r>
              <a:rPr lang="de-DE" sz="1400" dirty="0"/>
              <a:t>/</a:t>
            </a:r>
            <a:r>
              <a:rPr lang="de-DE" sz="1400" dirty="0" err="1"/>
              <a:t>java</a:t>
            </a:r>
            <a:r>
              <a:rPr lang="de-DE" sz="1400" dirty="0"/>
              <a:t>/</a:t>
            </a:r>
            <a:r>
              <a:rPr lang="de-DE" sz="1400" dirty="0" err="1"/>
              <a:t>java</a:t>
            </a:r>
            <a:r>
              <a:rPr lang="de-DE" sz="1400" dirty="0"/>
              <a:t>-</a:t>
            </a:r>
            <a:r>
              <a:rPr lang="de-DE" sz="1400" dirty="0" err="1"/>
              <a:t>nio</a:t>
            </a:r>
            <a:r>
              <a:rPr lang="de-DE" sz="1400" dirty="0"/>
              <a:t>-</a:t>
            </a:r>
            <a:r>
              <a:rPr lang="de-DE" sz="1400" dirty="0" err="1"/>
              <a:t>tftp</a:t>
            </a:r>
            <a:r>
              <a:rPr lang="de-DE" sz="1400" dirty="0"/>
              <a:t>-client/ (zuletzt aufgerufen am 09.01.2018)</a:t>
            </a:r>
          </a:p>
          <a:p>
            <a:pPr lvl="0">
              <a:lnSpc>
                <a:spcPct val="150000"/>
              </a:lnSpc>
            </a:pPr>
            <a:r>
              <a:rPr lang="de-DE" sz="1400" dirty="0"/>
              <a:t>https://</a:t>
            </a:r>
            <a:r>
              <a:rPr lang="de-DE" sz="1400" dirty="0" err="1"/>
              <a:t>javapapers.com</a:t>
            </a:r>
            <a:r>
              <a:rPr lang="de-DE" sz="1400" dirty="0"/>
              <a:t>/</a:t>
            </a:r>
            <a:r>
              <a:rPr lang="de-DE" sz="1400" dirty="0" err="1"/>
              <a:t>java</a:t>
            </a:r>
            <a:r>
              <a:rPr lang="de-DE" sz="1400" dirty="0"/>
              <a:t>/</a:t>
            </a:r>
            <a:r>
              <a:rPr lang="de-DE" sz="1400" dirty="0" err="1"/>
              <a:t>java</a:t>
            </a:r>
            <a:r>
              <a:rPr lang="de-DE" sz="1400" dirty="0"/>
              <a:t>-</a:t>
            </a:r>
            <a:r>
              <a:rPr lang="de-DE" sz="1400" dirty="0" err="1"/>
              <a:t>tftp</a:t>
            </a:r>
            <a:r>
              <a:rPr lang="de-DE" sz="1400" dirty="0"/>
              <a:t>-client/ (zuletzt aufgerufen am 10.01.2018)</a:t>
            </a:r>
          </a:p>
          <a:p>
            <a:pPr lvl="0"/>
            <a:endParaRPr lang="de-DE" sz="1400" dirty="0"/>
          </a:p>
          <a:p>
            <a:endParaRPr lang="de-DE" sz="1400" dirty="0"/>
          </a:p>
          <a:p>
            <a:endParaRPr lang="de-DE" sz="1400" dirty="0"/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1DD97DE-D9E7-9F4C-88C7-246DD5A6BEB4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29</a:t>
            </a:fld>
            <a:endParaRPr lang="de-DE" altLang="de-DE"/>
          </a:p>
        </p:txBody>
      </p:sp>
      <p:sp>
        <p:nvSpPr>
          <p:cNvPr id="7" name="Textfeld 6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>
                <a:latin typeface="+mn-lt"/>
              </a:rPr>
              <a:t>Quellen</a:t>
            </a:r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ichtungspfeil 8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16" name="Oval 15"/>
          <p:cNvSpPr/>
          <p:nvPr/>
        </p:nvSpPr>
        <p:spPr>
          <a:xfrm>
            <a:off x="143508" y="5585686"/>
            <a:ext cx="216000" cy="21600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716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/>
          <p:cNvSpPr/>
          <p:nvPr/>
        </p:nvSpPr>
        <p:spPr>
          <a:xfrm>
            <a:off x="1271988" y="2258272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1271988" y="270971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1271988" y="345927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1271988" y="4223688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1271988" y="4986424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1271988" y="180683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4576936" cy="40386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1. TFTP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2. Einführung - Projektbasis</a:t>
            </a:r>
            <a:endParaRPr lang="de-DE" sz="2000" dirty="0"/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3</a:t>
            </a:r>
            <a:r>
              <a:rPr lang="de-DE" sz="2000" dirty="0"/>
              <a:t>. </a:t>
            </a:r>
            <a:r>
              <a:rPr lang="de-DE" sz="2000" dirty="0" smtClean="0"/>
              <a:t>Beispiele aus der Umsetzung</a:t>
            </a:r>
          </a:p>
          <a:p>
            <a:pPr marL="0" marR="0" lvl="0" indent="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/>
              <a:t> </a:t>
            </a:r>
            <a:r>
              <a:rPr lang="de-DE" sz="2000" dirty="0" smtClean="0"/>
              <a:t>     </a:t>
            </a:r>
            <a:r>
              <a:rPr lang="de-DE" sz="1400" dirty="0" smtClean="0">
                <a:sym typeface="Wingdings"/>
              </a:rPr>
              <a:t>Vorführung der Implementation</a:t>
            </a:r>
            <a:endParaRPr lang="de-DE" sz="1400" dirty="0"/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/>
              <a:t>4. </a:t>
            </a:r>
            <a:r>
              <a:rPr lang="de-DE" sz="2000" dirty="0" smtClean="0"/>
              <a:t>Write Request und Read Request</a:t>
            </a:r>
          </a:p>
          <a:p>
            <a:pPr marL="0" marR="0" lvl="0" indent="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/>
              <a:t> </a:t>
            </a:r>
            <a:r>
              <a:rPr lang="de-DE" sz="2000" dirty="0" smtClean="0"/>
              <a:t>   </a:t>
            </a:r>
            <a:r>
              <a:rPr lang="de-DE" sz="1400" dirty="0">
                <a:sym typeface="Wingdings"/>
              </a:rPr>
              <a:t> </a:t>
            </a:r>
            <a:r>
              <a:rPr lang="de-DE" sz="1400" dirty="0" smtClean="0">
                <a:sym typeface="Wingdings"/>
              </a:rPr>
              <a:t>  Wireshark - Analyse</a:t>
            </a:r>
            <a:endParaRPr lang="de-DE" sz="1400" dirty="0" smtClean="0"/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5. Error Handling</a:t>
            </a:r>
          </a:p>
          <a:p>
            <a:pPr marL="0" marR="0" lvl="0" indent="0" defTabSz="91440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    </a:t>
            </a:r>
            <a:r>
              <a:rPr lang="de-DE" sz="1400" dirty="0">
                <a:sym typeface="Wingdings"/>
              </a:rPr>
              <a:t> </a:t>
            </a:r>
            <a:r>
              <a:rPr lang="de-DE" sz="1400" dirty="0" smtClean="0">
                <a:sym typeface="Wingdings"/>
              </a:rPr>
              <a:t>  Wireshark - Analyse</a:t>
            </a:r>
            <a:endParaRPr lang="de-DE" sz="1400" dirty="0" smtClean="0"/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/>
              <a:t>6. Fazit</a:t>
            </a:r>
            <a:endParaRPr lang="de-DE" dirty="0"/>
          </a:p>
        </p:txBody>
      </p:sp>
      <p:sp>
        <p:nvSpPr>
          <p:cNvPr id="20" name="Trapez 19"/>
          <p:cNvSpPr/>
          <p:nvPr/>
        </p:nvSpPr>
        <p:spPr>
          <a:xfrm rot="5400000">
            <a:off x="-119723" y="810214"/>
            <a:ext cx="1852607" cy="89749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5 h 890115"/>
              <a:gd name="connsiteX1" fmla="*/ 1412108 w 1865345"/>
              <a:gd name="connsiteY1" fmla="*/ 0 h 890115"/>
              <a:gd name="connsiteX2" fmla="*/ 1865345 w 1865345"/>
              <a:gd name="connsiteY2" fmla="*/ 1 h 890115"/>
              <a:gd name="connsiteX3" fmla="*/ 896553 w 1865345"/>
              <a:gd name="connsiteY3" fmla="*/ 890115 h 890115"/>
              <a:gd name="connsiteX4" fmla="*/ 0 w 1865345"/>
              <a:gd name="connsiteY4" fmla="*/ 890115 h 890115"/>
              <a:gd name="connsiteX0" fmla="*/ 0 w 1865345"/>
              <a:gd name="connsiteY0" fmla="*/ 890114 h 890114"/>
              <a:gd name="connsiteX1" fmla="*/ 1415840 w 1865345"/>
              <a:gd name="connsiteY1" fmla="*/ 7463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09471 w 1865345"/>
              <a:gd name="connsiteY1" fmla="*/ 1091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43046"/>
              <a:gd name="connsiteY0" fmla="*/ 889023 h 889023"/>
              <a:gd name="connsiteX1" fmla="*/ 1409471 w 1843046"/>
              <a:gd name="connsiteY1" fmla="*/ 0 h 889023"/>
              <a:gd name="connsiteX2" fmla="*/ 1843046 w 1843046"/>
              <a:gd name="connsiteY2" fmla="*/ 2095 h 889023"/>
              <a:gd name="connsiteX3" fmla="*/ 896553 w 1843046"/>
              <a:gd name="connsiteY3" fmla="*/ 889023 h 889023"/>
              <a:gd name="connsiteX4" fmla="*/ 0 w 1843046"/>
              <a:gd name="connsiteY4" fmla="*/ 889023 h 889023"/>
              <a:gd name="connsiteX0" fmla="*/ 0 w 1852607"/>
              <a:gd name="connsiteY0" fmla="*/ 893300 h 893300"/>
              <a:gd name="connsiteX1" fmla="*/ 1409471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3300 h 893300"/>
              <a:gd name="connsiteX1" fmla="*/ 1485674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73868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2607" h="897491">
                <a:moveTo>
                  <a:pt x="0" y="897491"/>
                </a:moveTo>
                <a:lnTo>
                  <a:pt x="1473868" y="0"/>
                </a:lnTo>
                <a:lnTo>
                  <a:pt x="1852607" y="4191"/>
                </a:lnTo>
                <a:lnTo>
                  <a:pt x="896553" y="897491"/>
                </a:lnTo>
                <a:lnTo>
                  <a:pt x="0" y="897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rapez 19"/>
          <p:cNvSpPr/>
          <p:nvPr/>
        </p:nvSpPr>
        <p:spPr>
          <a:xfrm rot="5400000">
            <a:off x="118411" y="1508183"/>
            <a:ext cx="1372166" cy="89332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64174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70549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3321 h 893321"/>
              <a:gd name="connsiteX1" fmla="*/ 999427 w 1442748"/>
              <a:gd name="connsiteY1" fmla="*/ 0 h 893321"/>
              <a:gd name="connsiteX2" fmla="*/ 1442748 w 1442748"/>
              <a:gd name="connsiteY2" fmla="*/ 3990 h 893321"/>
              <a:gd name="connsiteX3" fmla="*/ 822980 w 1442748"/>
              <a:gd name="connsiteY3" fmla="*/ 893321 h 893321"/>
              <a:gd name="connsiteX4" fmla="*/ 0 w 1442748"/>
              <a:gd name="connsiteY4" fmla="*/ 893321 h 893321"/>
              <a:gd name="connsiteX0" fmla="*/ 0 w 1372166"/>
              <a:gd name="connsiteY0" fmla="*/ 893321 h 893321"/>
              <a:gd name="connsiteX1" fmla="*/ 999427 w 1372166"/>
              <a:gd name="connsiteY1" fmla="*/ 0 h 893321"/>
              <a:gd name="connsiteX2" fmla="*/ 1372166 w 1372166"/>
              <a:gd name="connsiteY2" fmla="*/ 781 h 893321"/>
              <a:gd name="connsiteX3" fmla="*/ 822980 w 1372166"/>
              <a:gd name="connsiteY3" fmla="*/ 893321 h 893321"/>
              <a:gd name="connsiteX4" fmla="*/ 0 w 1372166"/>
              <a:gd name="connsiteY4" fmla="*/ 893321 h 89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166" h="893321">
                <a:moveTo>
                  <a:pt x="0" y="893321"/>
                </a:moveTo>
                <a:lnTo>
                  <a:pt x="999427" y="0"/>
                </a:lnTo>
                <a:lnTo>
                  <a:pt x="1372166" y="781"/>
                </a:lnTo>
                <a:lnTo>
                  <a:pt x="822980" y="893321"/>
                </a:lnTo>
                <a:lnTo>
                  <a:pt x="0" y="8933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rapez 19"/>
          <p:cNvSpPr/>
          <p:nvPr/>
        </p:nvSpPr>
        <p:spPr>
          <a:xfrm rot="5400000">
            <a:off x="322612" y="2160495"/>
            <a:ext cx="961998" cy="891559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580129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961998"/>
              <a:gd name="connsiteY0" fmla="*/ 889332 h 889332"/>
              <a:gd name="connsiteX1" fmla="*/ 580129 w 961998"/>
              <a:gd name="connsiteY1" fmla="*/ 981 h 889332"/>
              <a:gd name="connsiteX2" fmla="*/ 961998 w 961998"/>
              <a:gd name="connsiteY2" fmla="*/ 0 h 889332"/>
              <a:gd name="connsiteX3" fmla="*/ 822980 w 961998"/>
              <a:gd name="connsiteY3" fmla="*/ 889332 h 889332"/>
              <a:gd name="connsiteX4" fmla="*/ 0 w 961998"/>
              <a:gd name="connsiteY4" fmla="*/ 889332 h 889332"/>
              <a:gd name="connsiteX0" fmla="*/ 0 w 961998"/>
              <a:gd name="connsiteY0" fmla="*/ 891559 h 891559"/>
              <a:gd name="connsiteX1" fmla="*/ 586546 w 961998"/>
              <a:gd name="connsiteY1" fmla="*/ 0 h 891559"/>
              <a:gd name="connsiteX2" fmla="*/ 961998 w 961998"/>
              <a:gd name="connsiteY2" fmla="*/ 2227 h 891559"/>
              <a:gd name="connsiteX3" fmla="*/ 822980 w 961998"/>
              <a:gd name="connsiteY3" fmla="*/ 891559 h 891559"/>
              <a:gd name="connsiteX4" fmla="*/ 0 w 961998"/>
              <a:gd name="connsiteY4" fmla="*/ 891559 h 89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998" h="891559">
                <a:moveTo>
                  <a:pt x="0" y="891559"/>
                </a:moveTo>
                <a:lnTo>
                  <a:pt x="586546" y="0"/>
                </a:lnTo>
                <a:lnTo>
                  <a:pt x="961998" y="2227"/>
                </a:lnTo>
                <a:lnTo>
                  <a:pt x="822980" y="891559"/>
                </a:lnTo>
                <a:lnTo>
                  <a:pt x="0" y="8915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3" name="Trapez 19"/>
          <p:cNvSpPr/>
          <p:nvPr/>
        </p:nvSpPr>
        <p:spPr>
          <a:xfrm rot="5400000">
            <a:off x="377095" y="2951019"/>
            <a:ext cx="864208" cy="891400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32541"/>
              <a:gd name="connsiteY0" fmla="*/ 889205 h 889205"/>
              <a:gd name="connsiteX1" fmla="*/ 207595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  <a:gd name="connsiteX0" fmla="*/ 0 w 832541"/>
              <a:gd name="connsiteY0" fmla="*/ 889205 h 889205"/>
              <a:gd name="connsiteX1" fmla="*/ 201178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  <a:gd name="connsiteX0" fmla="*/ 0 w 864208"/>
              <a:gd name="connsiteY0" fmla="*/ 888223 h 888223"/>
              <a:gd name="connsiteX1" fmla="*/ 201178 w 864208"/>
              <a:gd name="connsiteY1" fmla="*/ 0 h 888223"/>
              <a:gd name="connsiteX2" fmla="*/ 864208 w 864208"/>
              <a:gd name="connsiteY2" fmla="*/ 2193 h 888223"/>
              <a:gd name="connsiteX3" fmla="*/ 832541 w 864208"/>
              <a:gd name="connsiteY3" fmla="*/ 888223 h 888223"/>
              <a:gd name="connsiteX4" fmla="*/ 0 w 864208"/>
              <a:gd name="connsiteY4" fmla="*/ 888223 h 888223"/>
              <a:gd name="connsiteX0" fmla="*/ 0 w 864208"/>
              <a:gd name="connsiteY0" fmla="*/ 888224 h 888224"/>
              <a:gd name="connsiteX1" fmla="*/ 505981 w 864208"/>
              <a:gd name="connsiteY1" fmla="*/ 0 h 888224"/>
              <a:gd name="connsiteX2" fmla="*/ 864208 w 864208"/>
              <a:gd name="connsiteY2" fmla="*/ 2194 h 888224"/>
              <a:gd name="connsiteX3" fmla="*/ 832541 w 864208"/>
              <a:gd name="connsiteY3" fmla="*/ 888224 h 888224"/>
              <a:gd name="connsiteX4" fmla="*/ 0 w 864208"/>
              <a:gd name="connsiteY4" fmla="*/ 888224 h 888224"/>
              <a:gd name="connsiteX0" fmla="*/ 0 w 864208"/>
              <a:gd name="connsiteY0" fmla="*/ 888224 h 888224"/>
              <a:gd name="connsiteX1" fmla="*/ 505981 w 864208"/>
              <a:gd name="connsiteY1" fmla="*/ 0 h 888224"/>
              <a:gd name="connsiteX2" fmla="*/ 864208 w 864208"/>
              <a:gd name="connsiteY2" fmla="*/ 2194 h 888224"/>
              <a:gd name="connsiteX3" fmla="*/ 832541 w 864208"/>
              <a:gd name="connsiteY3" fmla="*/ 888224 h 888224"/>
              <a:gd name="connsiteX4" fmla="*/ 0 w 864208"/>
              <a:gd name="connsiteY4" fmla="*/ 888224 h 888224"/>
              <a:gd name="connsiteX0" fmla="*/ 0 w 864208"/>
              <a:gd name="connsiteY0" fmla="*/ 888224 h 888224"/>
              <a:gd name="connsiteX1" fmla="*/ 496456 w 864208"/>
              <a:gd name="connsiteY1" fmla="*/ 0 h 888224"/>
              <a:gd name="connsiteX2" fmla="*/ 864208 w 864208"/>
              <a:gd name="connsiteY2" fmla="*/ 2194 h 888224"/>
              <a:gd name="connsiteX3" fmla="*/ 832541 w 864208"/>
              <a:gd name="connsiteY3" fmla="*/ 888224 h 888224"/>
              <a:gd name="connsiteX4" fmla="*/ 0 w 864208"/>
              <a:gd name="connsiteY4" fmla="*/ 888224 h 888224"/>
              <a:gd name="connsiteX0" fmla="*/ 0 w 864208"/>
              <a:gd name="connsiteY0" fmla="*/ 891399 h 891399"/>
              <a:gd name="connsiteX1" fmla="*/ 502806 w 864208"/>
              <a:gd name="connsiteY1" fmla="*/ 0 h 891399"/>
              <a:gd name="connsiteX2" fmla="*/ 864208 w 864208"/>
              <a:gd name="connsiteY2" fmla="*/ 5369 h 891399"/>
              <a:gd name="connsiteX3" fmla="*/ 832541 w 864208"/>
              <a:gd name="connsiteY3" fmla="*/ 891399 h 891399"/>
              <a:gd name="connsiteX4" fmla="*/ 0 w 864208"/>
              <a:gd name="connsiteY4" fmla="*/ 891399 h 891399"/>
              <a:gd name="connsiteX0" fmla="*/ 0 w 864208"/>
              <a:gd name="connsiteY0" fmla="*/ 891400 h 891400"/>
              <a:gd name="connsiteX1" fmla="*/ 496459 w 864208"/>
              <a:gd name="connsiteY1" fmla="*/ 0 h 891400"/>
              <a:gd name="connsiteX2" fmla="*/ 864208 w 864208"/>
              <a:gd name="connsiteY2" fmla="*/ 5370 h 891400"/>
              <a:gd name="connsiteX3" fmla="*/ 832541 w 864208"/>
              <a:gd name="connsiteY3" fmla="*/ 891400 h 891400"/>
              <a:gd name="connsiteX4" fmla="*/ 0 w 864208"/>
              <a:gd name="connsiteY4" fmla="*/ 891400 h 891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4208" h="891400">
                <a:moveTo>
                  <a:pt x="0" y="891400"/>
                </a:moveTo>
                <a:lnTo>
                  <a:pt x="496459" y="0"/>
                </a:lnTo>
                <a:lnTo>
                  <a:pt x="864208" y="5370"/>
                </a:lnTo>
                <a:lnTo>
                  <a:pt x="832541" y="891400"/>
                </a:lnTo>
                <a:lnTo>
                  <a:pt x="0" y="8914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Trapez 19"/>
          <p:cNvSpPr/>
          <p:nvPr/>
        </p:nvSpPr>
        <p:spPr>
          <a:xfrm rot="5400000">
            <a:off x="397734" y="3786744"/>
            <a:ext cx="822980" cy="89144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06387 w 1029367"/>
              <a:gd name="connsiteY0" fmla="*/ 889205 h 889205"/>
              <a:gd name="connsiteX1" fmla="*/ 0 w 1029367"/>
              <a:gd name="connsiteY1" fmla="*/ 937 h 889205"/>
              <a:gd name="connsiteX2" fmla="*/ 389773 w 1029367"/>
              <a:gd name="connsiteY2" fmla="*/ 0 h 889205"/>
              <a:gd name="connsiteX3" fmla="*/ 1029367 w 1029367"/>
              <a:gd name="connsiteY3" fmla="*/ 889205 h 889205"/>
              <a:gd name="connsiteX4" fmla="*/ 206387 w 1029367"/>
              <a:gd name="connsiteY4" fmla="*/ 889205 h 889205"/>
              <a:gd name="connsiteX0" fmla="*/ 196762 w 1019742"/>
              <a:gd name="connsiteY0" fmla="*/ 891477 h 891477"/>
              <a:gd name="connsiteX1" fmla="*/ 0 w 1019742"/>
              <a:gd name="connsiteY1" fmla="*/ 0 h 891477"/>
              <a:gd name="connsiteX2" fmla="*/ 380148 w 1019742"/>
              <a:gd name="connsiteY2" fmla="*/ 2272 h 891477"/>
              <a:gd name="connsiteX3" fmla="*/ 1019742 w 1019742"/>
              <a:gd name="connsiteY3" fmla="*/ 891477 h 891477"/>
              <a:gd name="connsiteX4" fmla="*/ 196762 w 1019742"/>
              <a:gd name="connsiteY4" fmla="*/ 891477 h 891477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6937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0520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973770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0 w 822980"/>
              <a:gd name="connsiteY0" fmla="*/ 891443 h 891443"/>
              <a:gd name="connsiteX1" fmla="*/ 403349 w 822980"/>
              <a:gd name="connsiteY1" fmla="*/ 0 h 891443"/>
              <a:gd name="connsiteX2" fmla="*/ 780219 w 822980"/>
              <a:gd name="connsiteY2" fmla="*/ 2238 h 891443"/>
              <a:gd name="connsiteX3" fmla="*/ 822980 w 822980"/>
              <a:gd name="connsiteY3" fmla="*/ 891443 h 891443"/>
              <a:gd name="connsiteX4" fmla="*/ 0 w 822980"/>
              <a:gd name="connsiteY4" fmla="*/ 891443 h 891443"/>
              <a:gd name="connsiteX0" fmla="*/ 0 w 822980"/>
              <a:gd name="connsiteY0" fmla="*/ 891444 h 891444"/>
              <a:gd name="connsiteX1" fmla="*/ 412877 w 822980"/>
              <a:gd name="connsiteY1" fmla="*/ 0 h 891444"/>
              <a:gd name="connsiteX2" fmla="*/ 780219 w 822980"/>
              <a:gd name="connsiteY2" fmla="*/ 2239 h 891444"/>
              <a:gd name="connsiteX3" fmla="*/ 822980 w 822980"/>
              <a:gd name="connsiteY3" fmla="*/ 891444 h 891444"/>
              <a:gd name="connsiteX4" fmla="*/ 0 w 822980"/>
              <a:gd name="connsiteY4" fmla="*/ 891444 h 891444"/>
              <a:gd name="connsiteX0" fmla="*/ 0 w 822980"/>
              <a:gd name="connsiteY0" fmla="*/ 891444 h 891444"/>
              <a:gd name="connsiteX1" fmla="*/ 412877 w 822980"/>
              <a:gd name="connsiteY1" fmla="*/ 0 h 891444"/>
              <a:gd name="connsiteX2" fmla="*/ 783394 w 822980"/>
              <a:gd name="connsiteY2" fmla="*/ 2239 h 891444"/>
              <a:gd name="connsiteX3" fmla="*/ 822980 w 822980"/>
              <a:gd name="connsiteY3" fmla="*/ 891444 h 891444"/>
              <a:gd name="connsiteX4" fmla="*/ 0 w 822980"/>
              <a:gd name="connsiteY4" fmla="*/ 891444 h 891444"/>
              <a:gd name="connsiteX0" fmla="*/ 0 w 822980"/>
              <a:gd name="connsiteY0" fmla="*/ 889205 h 889205"/>
              <a:gd name="connsiteX1" fmla="*/ 403352 w 822980"/>
              <a:gd name="connsiteY1" fmla="*/ 4111 h 889205"/>
              <a:gd name="connsiteX2" fmla="*/ 783394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91445 h 891445"/>
              <a:gd name="connsiteX1" fmla="*/ 406530 w 822980"/>
              <a:gd name="connsiteY1" fmla="*/ 0 h 891445"/>
              <a:gd name="connsiteX2" fmla="*/ 783394 w 822980"/>
              <a:gd name="connsiteY2" fmla="*/ 2240 h 891445"/>
              <a:gd name="connsiteX3" fmla="*/ 822980 w 822980"/>
              <a:gd name="connsiteY3" fmla="*/ 891445 h 891445"/>
              <a:gd name="connsiteX4" fmla="*/ 0 w 822980"/>
              <a:gd name="connsiteY4" fmla="*/ 891445 h 891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22980" h="891445">
                <a:moveTo>
                  <a:pt x="0" y="891445"/>
                </a:moveTo>
                <a:lnTo>
                  <a:pt x="406530" y="0"/>
                </a:lnTo>
                <a:lnTo>
                  <a:pt x="783394" y="2240"/>
                </a:lnTo>
                <a:lnTo>
                  <a:pt x="822980" y="891445"/>
                </a:lnTo>
                <a:lnTo>
                  <a:pt x="0" y="89144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rapez 19"/>
          <p:cNvSpPr/>
          <p:nvPr/>
        </p:nvSpPr>
        <p:spPr>
          <a:xfrm rot="5400000">
            <a:off x="418075" y="4623487"/>
            <a:ext cx="782520" cy="897166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17783"/>
              <a:gd name="connsiteY0" fmla="*/ 889205 h 889205"/>
              <a:gd name="connsiteX1" fmla="*/ 0 w 1017783"/>
              <a:gd name="connsiteY1" fmla="*/ 7354 h 889205"/>
              <a:gd name="connsiteX2" fmla="*/ 418649 w 1017783"/>
              <a:gd name="connsiteY2" fmla="*/ 0 h 889205"/>
              <a:gd name="connsiteX3" fmla="*/ 1017783 w 1017783"/>
              <a:gd name="connsiteY3" fmla="*/ 889205 h 889205"/>
              <a:gd name="connsiteX4" fmla="*/ 235263 w 1017783"/>
              <a:gd name="connsiteY4" fmla="*/ 889205 h 889205"/>
              <a:gd name="connsiteX0" fmla="*/ 635818 w 1418338"/>
              <a:gd name="connsiteY0" fmla="*/ 889943 h 889943"/>
              <a:gd name="connsiteX1" fmla="*/ 0 w 1418338"/>
              <a:gd name="connsiteY1" fmla="*/ 0 h 889943"/>
              <a:gd name="connsiteX2" fmla="*/ 819204 w 1418338"/>
              <a:gd name="connsiteY2" fmla="*/ 738 h 889943"/>
              <a:gd name="connsiteX3" fmla="*/ 1418338 w 1418338"/>
              <a:gd name="connsiteY3" fmla="*/ 889943 h 889943"/>
              <a:gd name="connsiteX4" fmla="*/ 635818 w 1418338"/>
              <a:gd name="connsiteY4" fmla="*/ 889943 h 889943"/>
              <a:gd name="connsiteX0" fmla="*/ 639862 w 1422382"/>
              <a:gd name="connsiteY0" fmla="*/ 902082 h 902082"/>
              <a:gd name="connsiteX1" fmla="*/ 0 w 1422382"/>
              <a:gd name="connsiteY1" fmla="*/ 0 h 902082"/>
              <a:gd name="connsiteX2" fmla="*/ 823248 w 1422382"/>
              <a:gd name="connsiteY2" fmla="*/ 12877 h 902082"/>
              <a:gd name="connsiteX3" fmla="*/ 1422382 w 1422382"/>
              <a:gd name="connsiteY3" fmla="*/ 902082 h 902082"/>
              <a:gd name="connsiteX4" fmla="*/ 639862 w 1422382"/>
              <a:gd name="connsiteY4" fmla="*/ 902082 h 902082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815156 w 1414290"/>
              <a:gd name="connsiteY2" fmla="*/ 4784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370097 w 1414290"/>
              <a:gd name="connsiteY2" fmla="*/ 738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47635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70094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1281319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0 w 782520"/>
              <a:gd name="connsiteY0" fmla="*/ 897165 h 897165"/>
              <a:gd name="connsiteX1" fmla="*/ 317792 w 782520"/>
              <a:gd name="connsiteY1" fmla="*/ 0 h 897165"/>
              <a:gd name="connsiteX2" fmla="*/ 672011 w 782520"/>
              <a:gd name="connsiteY2" fmla="*/ 3914 h 897165"/>
              <a:gd name="connsiteX3" fmla="*/ 782520 w 782520"/>
              <a:gd name="connsiteY3" fmla="*/ 897165 h 897165"/>
              <a:gd name="connsiteX4" fmla="*/ 0 w 782520"/>
              <a:gd name="connsiteY4" fmla="*/ 897165 h 897165"/>
              <a:gd name="connsiteX0" fmla="*/ 0 w 782520"/>
              <a:gd name="connsiteY0" fmla="*/ 897166 h 897166"/>
              <a:gd name="connsiteX1" fmla="*/ 311445 w 782520"/>
              <a:gd name="connsiteY1" fmla="*/ 0 h 897166"/>
              <a:gd name="connsiteX2" fmla="*/ 672011 w 782520"/>
              <a:gd name="connsiteY2" fmla="*/ 3915 h 897166"/>
              <a:gd name="connsiteX3" fmla="*/ 782520 w 782520"/>
              <a:gd name="connsiteY3" fmla="*/ 897166 h 897166"/>
              <a:gd name="connsiteX4" fmla="*/ 0 w 782520"/>
              <a:gd name="connsiteY4" fmla="*/ 897166 h 897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2520" h="897166">
                <a:moveTo>
                  <a:pt x="0" y="897166"/>
                </a:moveTo>
                <a:lnTo>
                  <a:pt x="311445" y="0"/>
                </a:lnTo>
                <a:lnTo>
                  <a:pt x="672011" y="3915"/>
                </a:lnTo>
                <a:lnTo>
                  <a:pt x="782520" y="897166"/>
                </a:lnTo>
                <a:lnTo>
                  <a:pt x="0" y="8971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4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5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/>
              <a:t>6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57B93DE-0394-D844-BBF9-990AB5C28B2B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3</a:t>
            </a:fld>
            <a:endParaRPr lang="de-DE" altLang="de-DE"/>
          </a:p>
        </p:txBody>
      </p:sp>
      <p:cxnSp>
        <p:nvCxnSpPr>
          <p:cNvPr id="26" name="Gewinkelte Verbindung 25"/>
          <p:cNvCxnSpPr/>
          <p:nvPr/>
        </p:nvCxnSpPr>
        <p:spPr>
          <a:xfrm rot="10800000" flipH="1" flipV="1">
            <a:off x="1273203" y="2902004"/>
            <a:ext cx="419692" cy="386444"/>
          </a:xfrm>
          <a:prstGeom prst="bentConnector3">
            <a:avLst>
              <a:gd name="adj1" fmla="val -519"/>
            </a:avLst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winkelte Verbindung 33"/>
          <p:cNvCxnSpPr/>
          <p:nvPr/>
        </p:nvCxnSpPr>
        <p:spPr>
          <a:xfrm rot="10800000" flipH="1" flipV="1">
            <a:off x="1280620" y="3648100"/>
            <a:ext cx="419692" cy="386444"/>
          </a:xfrm>
          <a:prstGeom prst="bentConnector3">
            <a:avLst>
              <a:gd name="adj1" fmla="val -519"/>
            </a:avLst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winkelte Verbindung 39"/>
          <p:cNvCxnSpPr/>
          <p:nvPr/>
        </p:nvCxnSpPr>
        <p:spPr>
          <a:xfrm rot="10800000" flipH="1" flipV="1">
            <a:off x="1285657" y="4410708"/>
            <a:ext cx="419692" cy="386444"/>
          </a:xfrm>
          <a:prstGeom prst="bentConnector3">
            <a:avLst>
              <a:gd name="adj1" fmla="val -519"/>
            </a:avLst>
          </a:prstGeom>
          <a:ln w="1905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269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Ende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403648" y="4005064"/>
            <a:ext cx="5562600" cy="11430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/>
              <a:t>Vielen Dank für </a:t>
            </a:r>
            <a:r>
              <a:rPr lang="de-DE" dirty="0" smtClean="0"/>
              <a:t>Ihre Aufmerksamkeit!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1468467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/>
          <p:cNvSpPr/>
          <p:nvPr/>
        </p:nvSpPr>
        <p:spPr>
          <a:xfrm>
            <a:off x="1271988" y="226090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1271988" y="270971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1271988" y="316377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1271988" y="361784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1271988" y="407190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1271988" y="180683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4576936" cy="40386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b="1" dirty="0" smtClean="0"/>
              <a:t>1. TFTP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2. Einführung - Projektbasis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Beispiele aus der Umsetzung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4.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Write Request und Read Request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5. Error Handling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6. Fazit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Trapez 19"/>
          <p:cNvSpPr/>
          <p:nvPr/>
        </p:nvSpPr>
        <p:spPr>
          <a:xfrm rot="5400000">
            <a:off x="-119723" y="810214"/>
            <a:ext cx="1852607" cy="89749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5 h 890115"/>
              <a:gd name="connsiteX1" fmla="*/ 1412108 w 1865345"/>
              <a:gd name="connsiteY1" fmla="*/ 0 h 890115"/>
              <a:gd name="connsiteX2" fmla="*/ 1865345 w 1865345"/>
              <a:gd name="connsiteY2" fmla="*/ 1 h 890115"/>
              <a:gd name="connsiteX3" fmla="*/ 896553 w 1865345"/>
              <a:gd name="connsiteY3" fmla="*/ 890115 h 890115"/>
              <a:gd name="connsiteX4" fmla="*/ 0 w 1865345"/>
              <a:gd name="connsiteY4" fmla="*/ 890115 h 890115"/>
              <a:gd name="connsiteX0" fmla="*/ 0 w 1865345"/>
              <a:gd name="connsiteY0" fmla="*/ 890114 h 890114"/>
              <a:gd name="connsiteX1" fmla="*/ 1415840 w 1865345"/>
              <a:gd name="connsiteY1" fmla="*/ 7463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09471 w 1865345"/>
              <a:gd name="connsiteY1" fmla="*/ 1091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43046"/>
              <a:gd name="connsiteY0" fmla="*/ 889023 h 889023"/>
              <a:gd name="connsiteX1" fmla="*/ 1409471 w 1843046"/>
              <a:gd name="connsiteY1" fmla="*/ 0 h 889023"/>
              <a:gd name="connsiteX2" fmla="*/ 1843046 w 1843046"/>
              <a:gd name="connsiteY2" fmla="*/ 2095 h 889023"/>
              <a:gd name="connsiteX3" fmla="*/ 896553 w 1843046"/>
              <a:gd name="connsiteY3" fmla="*/ 889023 h 889023"/>
              <a:gd name="connsiteX4" fmla="*/ 0 w 1843046"/>
              <a:gd name="connsiteY4" fmla="*/ 889023 h 889023"/>
              <a:gd name="connsiteX0" fmla="*/ 0 w 1852607"/>
              <a:gd name="connsiteY0" fmla="*/ 893300 h 893300"/>
              <a:gd name="connsiteX1" fmla="*/ 1409471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3300 h 893300"/>
              <a:gd name="connsiteX1" fmla="*/ 1485674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73868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2607" h="897491">
                <a:moveTo>
                  <a:pt x="0" y="897491"/>
                </a:moveTo>
                <a:lnTo>
                  <a:pt x="1473868" y="0"/>
                </a:lnTo>
                <a:lnTo>
                  <a:pt x="1852607" y="4191"/>
                </a:lnTo>
                <a:lnTo>
                  <a:pt x="896553" y="897491"/>
                </a:lnTo>
                <a:lnTo>
                  <a:pt x="0" y="89749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rapez 19"/>
          <p:cNvSpPr/>
          <p:nvPr/>
        </p:nvSpPr>
        <p:spPr>
          <a:xfrm rot="5400000">
            <a:off x="118411" y="1508183"/>
            <a:ext cx="1372166" cy="89332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64174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70549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3321 h 893321"/>
              <a:gd name="connsiteX1" fmla="*/ 999427 w 1442748"/>
              <a:gd name="connsiteY1" fmla="*/ 0 h 893321"/>
              <a:gd name="connsiteX2" fmla="*/ 1442748 w 1442748"/>
              <a:gd name="connsiteY2" fmla="*/ 3990 h 893321"/>
              <a:gd name="connsiteX3" fmla="*/ 822980 w 1442748"/>
              <a:gd name="connsiteY3" fmla="*/ 893321 h 893321"/>
              <a:gd name="connsiteX4" fmla="*/ 0 w 1442748"/>
              <a:gd name="connsiteY4" fmla="*/ 893321 h 893321"/>
              <a:gd name="connsiteX0" fmla="*/ 0 w 1372166"/>
              <a:gd name="connsiteY0" fmla="*/ 893321 h 893321"/>
              <a:gd name="connsiteX1" fmla="*/ 999427 w 1372166"/>
              <a:gd name="connsiteY1" fmla="*/ 0 h 893321"/>
              <a:gd name="connsiteX2" fmla="*/ 1372166 w 1372166"/>
              <a:gd name="connsiteY2" fmla="*/ 781 h 893321"/>
              <a:gd name="connsiteX3" fmla="*/ 822980 w 1372166"/>
              <a:gd name="connsiteY3" fmla="*/ 893321 h 893321"/>
              <a:gd name="connsiteX4" fmla="*/ 0 w 1372166"/>
              <a:gd name="connsiteY4" fmla="*/ 893321 h 89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166" h="893321">
                <a:moveTo>
                  <a:pt x="0" y="893321"/>
                </a:moveTo>
                <a:lnTo>
                  <a:pt x="999427" y="0"/>
                </a:lnTo>
                <a:lnTo>
                  <a:pt x="1372166" y="781"/>
                </a:lnTo>
                <a:lnTo>
                  <a:pt x="822980" y="893321"/>
                </a:lnTo>
                <a:lnTo>
                  <a:pt x="0" y="8933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rapez 19"/>
          <p:cNvSpPr/>
          <p:nvPr/>
        </p:nvSpPr>
        <p:spPr>
          <a:xfrm rot="5400000">
            <a:off x="322612" y="2160495"/>
            <a:ext cx="961998" cy="891559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580129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961998"/>
              <a:gd name="connsiteY0" fmla="*/ 889332 h 889332"/>
              <a:gd name="connsiteX1" fmla="*/ 580129 w 961998"/>
              <a:gd name="connsiteY1" fmla="*/ 981 h 889332"/>
              <a:gd name="connsiteX2" fmla="*/ 961998 w 961998"/>
              <a:gd name="connsiteY2" fmla="*/ 0 h 889332"/>
              <a:gd name="connsiteX3" fmla="*/ 822980 w 961998"/>
              <a:gd name="connsiteY3" fmla="*/ 889332 h 889332"/>
              <a:gd name="connsiteX4" fmla="*/ 0 w 961998"/>
              <a:gd name="connsiteY4" fmla="*/ 889332 h 889332"/>
              <a:gd name="connsiteX0" fmla="*/ 0 w 961998"/>
              <a:gd name="connsiteY0" fmla="*/ 891559 h 891559"/>
              <a:gd name="connsiteX1" fmla="*/ 586546 w 961998"/>
              <a:gd name="connsiteY1" fmla="*/ 0 h 891559"/>
              <a:gd name="connsiteX2" fmla="*/ 961998 w 961998"/>
              <a:gd name="connsiteY2" fmla="*/ 2227 h 891559"/>
              <a:gd name="connsiteX3" fmla="*/ 822980 w 961998"/>
              <a:gd name="connsiteY3" fmla="*/ 891559 h 891559"/>
              <a:gd name="connsiteX4" fmla="*/ 0 w 961998"/>
              <a:gd name="connsiteY4" fmla="*/ 891559 h 89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998" h="891559">
                <a:moveTo>
                  <a:pt x="0" y="891559"/>
                </a:moveTo>
                <a:lnTo>
                  <a:pt x="586546" y="0"/>
                </a:lnTo>
                <a:lnTo>
                  <a:pt x="961998" y="2227"/>
                </a:lnTo>
                <a:lnTo>
                  <a:pt x="822980" y="891559"/>
                </a:lnTo>
                <a:lnTo>
                  <a:pt x="0" y="8915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3" name="Trapez 19"/>
          <p:cNvSpPr/>
          <p:nvPr/>
        </p:nvSpPr>
        <p:spPr>
          <a:xfrm rot="5400000">
            <a:off x="391829" y="2936282"/>
            <a:ext cx="83254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32541"/>
              <a:gd name="connsiteY0" fmla="*/ 889205 h 889205"/>
              <a:gd name="connsiteX1" fmla="*/ 207595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  <a:gd name="connsiteX0" fmla="*/ 0 w 832541"/>
              <a:gd name="connsiteY0" fmla="*/ 889205 h 889205"/>
              <a:gd name="connsiteX1" fmla="*/ 201178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541" h="889205">
                <a:moveTo>
                  <a:pt x="0" y="889205"/>
                </a:moveTo>
                <a:lnTo>
                  <a:pt x="201178" y="982"/>
                </a:lnTo>
                <a:lnTo>
                  <a:pt x="578458" y="0"/>
                </a:lnTo>
                <a:lnTo>
                  <a:pt x="832541" y="889205"/>
                </a:lnTo>
                <a:lnTo>
                  <a:pt x="0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Trapez 19"/>
          <p:cNvSpPr/>
          <p:nvPr/>
        </p:nvSpPr>
        <p:spPr>
          <a:xfrm rot="5400000">
            <a:off x="299838" y="3691088"/>
            <a:ext cx="101653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06387 w 1029367"/>
              <a:gd name="connsiteY0" fmla="*/ 889205 h 889205"/>
              <a:gd name="connsiteX1" fmla="*/ 0 w 1029367"/>
              <a:gd name="connsiteY1" fmla="*/ 937 h 889205"/>
              <a:gd name="connsiteX2" fmla="*/ 389773 w 1029367"/>
              <a:gd name="connsiteY2" fmla="*/ 0 h 889205"/>
              <a:gd name="connsiteX3" fmla="*/ 1029367 w 1029367"/>
              <a:gd name="connsiteY3" fmla="*/ 889205 h 889205"/>
              <a:gd name="connsiteX4" fmla="*/ 206387 w 1029367"/>
              <a:gd name="connsiteY4" fmla="*/ 889205 h 889205"/>
              <a:gd name="connsiteX0" fmla="*/ 196762 w 1019742"/>
              <a:gd name="connsiteY0" fmla="*/ 891477 h 891477"/>
              <a:gd name="connsiteX1" fmla="*/ 0 w 1019742"/>
              <a:gd name="connsiteY1" fmla="*/ 0 h 891477"/>
              <a:gd name="connsiteX2" fmla="*/ 380148 w 1019742"/>
              <a:gd name="connsiteY2" fmla="*/ 2272 h 891477"/>
              <a:gd name="connsiteX3" fmla="*/ 1019742 w 1019742"/>
              <a:gd name="connsiteY3" fmla="*/ 891477 h 891477"/>
              <a:gd name="connsiteX4" fmla="*/ 196762 w 1019742"/>
              <a:gd name="connsiteY4" fmla="*/ 891477 h 891477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6937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0520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531" h="889205">
                <a:moveTo>
                  <a:pt x="193551" y="889205"/>
                </a:moveTo>
                <a:lnTo>
                  <a:pt x="0" y="937"/>
                </a:lnTo>
                <a:lnTo>
                  <a:pt x="370520" y="0"/>
                </a:lnTo>
                <a:lnTo>
                  <a:pt x="1016531" y="889205"/>
                </a:lnTo>
                <a:lnTo>
                  <a:pt x="193551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rapez 19"/>
          <p:cNvSpPr/>
          <p:nvPr/>
        </p:nvSpPr>
        <p:spPr>
          <a:xfrm rot="5400000">
            <a:off x="111832" y="4320421"/>
            <a:ext cx="1391828" cy="893990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17783"/>
              <a:gd name="connsiteY0" fmla="*/ 889205 h 889205"/>
              <a:gd name="connsiteX1" fmla="*/ 0 w 1017783"/>
              <a:gd name="connsiteY1" fmla="*/ 7354 h 889205"/>
              <a:gd name="connsiteX2" fmla="*/ 418649 w 1017783"/>
              <a:gd name="connsiteY2" fmla="*/ 0 h 889205"/>
              <a:gd name="connsiteX3" fmla="*/ 1017783 w 1017783"/>
              <a:gd name="connsiteY3" fmla="*/ 889205 h 889205"/>
              <a:gd name="connsiteX4" fmla="*/ 235263 w 1017783"/>
              <a:gd name="connsiteY4" fmla="*/ 889205 h 889205"/>
              <a:gd name="connsiteX0" fmla="*/ 635818 w 1418338"/>
              <a:gd name="connsiteY0" fmla="*/ 889943 h 889943"/>
              <a:gd name="connsiteX1" fmla="*/ 0 w 1418338"/>
              <a:gd name="connsiteY1" fmla="*/ 0 h 889943"/>
              <a:gd name="connsiteX2" fmla="*/ 819204 w 1418338"/>
              <a:gd name="connsiteY2" fmla="*/ 738 h 889943"/>
              <a:gd name="connsiteX3" fmla="*/ 1418338 w 1418338"/>
              <a:gd name="connsiteY3" fmla="*/ 889943 h 889943"/>
              <a:gd name="connsiteX4" fmla="*/ 635818 w 1418338"/>
              <a:gd name="connsiteY4" fmla="*/ 889943 h 889943"/>
              <a:gd name="connsiteX0" fmla="*/ 639862 w 1422382"/>
              <a:gd name="connsiteY0" fmla="*/ 902082 h 902082"/>
              <a:gd name="connsiteX1" fmla="*/ 0 w 1422382"/>
              <a:gd name="connsiteY1" fmla="*/ 0 h 902082"/>
              <a:gd name="connsiteX2" fmla="*/ 823248 w 1422382"/>
              <a:gd name="connsiteY2" fmla="*/ 12877 h 902082"/>
              <a:gd name="connsiteX3" fmla="*/ 1422382 w 1422382"/>
              <a:gd name="connsiteY3" fmla="*/ 902082 h 902082"/>
              <a:gd name="connsiteX4" fmla="*/ 639862 w 1422382"/>
              <a:gd name="connsiteY4" fmla="*/ 902082 h 902082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815156 w 1414290"/>
              <a:gd name="connsiteY2" fmla="*/ 4784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370097 w 1414290"/>
              <a:gd name="connsiteY2" fmla="*/ 738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47635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70094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1828" h="893990">
                <a:moveTo>
                  <a:pt x="609308" y="893990"/>
                </a:moveTo>
                <a:lnTo>
                  <a:pt x="0" y="0"/>
                </a:lnTo>
                <a:lnTo>
                  <a:pt x="370094" y="739"/>
                </a:lnTo>
                <a:lnTo>
                  <a:pt x="1391828" y="893990"/>
                </a:lnTo>
                <a:lnTo>
                  <a:pt x="609308" y="8939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b="1" dirty="0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2"/>
                </a:solidFill>
              </a:rPr>
              <a:t>2</a:t>
            </a: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>
              <a:solidFill>
                <a:schemeClr val="bg2"/>
              </a:solidFill>
            </a:endParaRPr>
          </a:p>
          <a:p>
            <a:r>
              <a:rPr lang="de-DE" sz="1400" dirty="0" smtClean="0">
                <a:solidFill>
                  <a:schemeClr val="bg2"/>
                </a:solidFill>
              </a:rPr>
              <a:t>3</a:t>
            </a: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>
              <a:solidFill>
                <a:schemeClr val="bg2"/>
              </a:solidFill>
            </a:endParaRPr>
          </a:p>
          <a:p>
            <a:r>
              <a:rPr lang="de-DE" sz="1400" dirty="0" smtClean="0">
                <a:solidFill>
                  <a:schemeClr val="bg2"/>
                </a:solidFill>
              </a:rPr>
              <a:t>4</a:t>
            </a: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>
              <a:solidFill>
                <a:schemeClr val="bg2"/>
              </a:solidFill>
            </a:endParaRPr>
          </a:p>
          <a:p>
            <a:r>
              <a:rPr lang="de-DE" sz="1400" dirty="0" smtClean="0">
                <a:solidFill>
                  <a:schemeClr val="bg2"/>
                </a:solidFill>
              </a:rPr>
              <a:t>5</a:t>
            </a: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>
              <a:solidFill>
                <a:schemeClr val="bg2"/>
              </a:solidFill>
            </a:endParaRPr>
          </a:p>
          <a:p>
            <a:r>
              <a:rPr lang="de-DE" sz="1400" dirty="0" smtClean="0">
                <a:solidFill>
                  <a:schemeClr val="bg2"/>
                </a:solidFill>
              </a:rPr>
              <a:t>6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C1C1CBA-2271-4842-9446-01136BD09240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10298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1. TFTP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7601272" cy="4038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/>
              <a:t>TFTP = Trivial File Transfer Protocol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Protokoll zur Übertragung von Dateien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Setzt meist auf </a:t>
            </a:r>
            <a:r>
              <a:rPr lang="de-DE" sz="2000" dirty="0"/>
              <a:t>UDP (User Datagram Protocol</a:t>
            </a:r>
            <a:r>
              <a:rPr lang="de-DE" sz="2000" dirty="0" smtClean="0"/>
              <a:t>) auf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Klein, einfach implementierbar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Unterstützt Schreiben und Lesen von Daten auf dem </a:t>
            </a:r>
            <a:r>
              <a:rPr lang="de-DE" sz="2000" dirty="0" smtClean="0"/>
              <a:t>Server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Keine Verschlüsselung oder </a:t>
            </a:r>
            <a:r>
              <a:rPr lang="de-DE" sz="2000" dirty="0" smtClean="0"/>
              <a:t>Authentifizierung</a:t>
            </a: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83DB052-E341-B74E-B93E-B79B8D924AC1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5</a:t>
            </a:fld>
            <a:endParaRPr lang="de-DE" altLang="de-DE"/>
          </a:p>
        </p:txBody>
      </p:sp>
      <p:sp>
        <p:nvSpPr>
          <p:cNvPr id="9" name="Textfeld 8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>
                <a:latin typeface="+mn-lt"/>
              </a:rPr>
              <a:t>1</a:t>
            </a:r>
            <a:r>
              <a:rPr lang="de-DE" u="sng" dirty="0" smtClean="0">
                <a:latin typeface="+mn-lt"/>
              </a:rPr>
              <a:t>.1 Allgemeines</a:t>
            </a:r>
            <a:endParaRPr lang="de-DE" u="sng" dirty="0">
              <a:latin typeface="+mn-lt"/>
            </a:endParaRPr>
          </a:p>
        </p:txBody>
      </p:sp>
      <p:sp>
        <p:nvSpPr>
          <p:cNvPr id="19" name="Richtungspfeil 18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ichtungspfeil 1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ichtungspfeil 2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ichtungspfeil 2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ichtungspfeil 2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ichtungspfeil 2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feld 2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2"/>
                </a:solidFill>
              </a:rPr>
              <a:t>2</a:t>
            </a: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 smtClean="0">
              <a:solidFill>
                <a:schemeClr val="bg2"/>
              </a:solidFill>
            </a:endParaRPr>
          </a:p>
          <a:p>
            <a:endParaRPr lang="de-DE" sz="1400" dirty="0">
              <a:solidFill>
                <a:schemeClr val="bg2"/>
              </a:solidFill>
            </a:endParaRPr>
          </a:p>
          <a:p>
            <a:r>
              <a:rPr lang="de-DE" sz="1400" dirty="0" smtClean="0">
                <a:solidFill>
                  <a:schemeClr val="bg2"/>
                </a:solidFill>
              </a:rPr>
              <a:t>3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30" name="Rechteck 29"/>
          <p:cNvSpPr/>
          <p:nvPr/>
        </p:nvSpPr>
        <p:spPr>
          <a:xfrm>
            <a:off x="467544" y="332656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/>
          <p:cNvSpPr/>
          <p:nvPr/>
        </p:nvSpPr>
        <p:spPr>
          <a:xfrm>
            <a:off x="467544" y="554719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/>
          <p:cNvSpPr/>
          <p:nvPr/>
        </p:nvSpPr>
        <p:spPr>
          <a:xfrm>
            <a:off x="467544" y="776782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/>
          <p:cNvSpPr/>
          <p:nvPr/>
        </p:nvSpPr>
        <p:spPr>
          <a:xfrm>
            <a:off x="467544" y="1003012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766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1. TFTP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7601272" cy="4038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 smtClean="0"/>
              <a:t>5 Pakettypen:</a:t>
            </a:r>
          </a:p>
          <a:p>
            <a:pPr>
              <a:lnSpc>
                <a:spcPct val="150000"/>
              </a:lnSpc>
            </a:pPr>
            <a:endParaRPr lang="de-DE" sz="2000" dirty="0"/>
          </a:p>
          <a:p>
            <a:pPr>
              <a:lnSpc>
                <a:spcPct val="150000"/>
              </a:lnSpc>
            </a:pPr>
            <a:endParaRPr lang="de-DE" sz="2000" dirty="0" smtClean="0"/>
          </a:p>
          <a:p>
            <a:pPr>
              <a:lnSpc>
                <a:spcPct val="150000"/>
              </a:lnSpc>
            </a:pPr>
            <a:endParaRPr lang="de-DE" sz="2000" dirty="0"/>
          </a:p>
          <a:p>
            <a:pPr>
              <a:lnSpc>
                <a:spcPct val="150000"/>
              </a:lnSpc>
            </a:pPr>
            <a:endParaRPr lang="de-DE" sz="1200" dirty="0" smtClean="0"/>
          </a:p>
          <a:p>
            <a:pPr>
              <a:lnSpc>
                <a:spcPct val="150000"/>
              </a:lnSpc>
            </a:pPr>
            <a:r>
              <a:rPr lang="de-DE" sz="2000" dirty="0" smtClean="0"/>
              <a:t>Bsp. Aufbau eines Pakets: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96FA87B-14EE-CA45-A9D4-178C0F762AFA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6</a:t>
            </a:fld>
            <a:endParaRPr lang="de-DE" altLang="de-DE"/>
          </a:p>
        </p:txBody>
      </p:sp>
      <p:sp>
        <p:nvSpPr>
          <p:cNvPr id="9" name="Textfeld 8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2.1 Protokolleigenschaften I</a:t>
            </a:r>
            <a:endParaRPr lang="de-DE" u="sng" dirty="0">
              <a:latin typeface="+mn-lt"/>
            </a:endParaRPr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graphicFrame>
        <p:nvGraphicFramePr>
          <p:cNvPr id="7" name="Tabel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2955897"/>
              </p:ext>
            </p:extLst>
          </p:nvPr>
        </p:nvGraphicFramePr>
        <p:xfrm>
          <a:off x="1619672" y="2204293"/>
          <a:ext cx="3744416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4096"/>
                <a:gridCol w="1080120"/>
                <a:gridCol w="1800200"/>
              </a:tblGrid>
              <a:tr h="240122"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Opcode</a:t>
                      </a:r>
                      <a:endParaRPr lang="de-DE" sz="1400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de-DE" sz="1400" dirty="0" smtClean="0"/>
                        <a:t>Operation</a:t>
                      </a:r>
                      <a:endParaRPr lang="de-DE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sz="1400" dirty="0"/>
                    </a:p>
                  </a:txBody>
                  <a:tcPr/>
                </a:tc>
              </a:tr>
              <a:tr h="240122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1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RRQ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Read Request</a:t>
                      </a:r>
                      <a:endParaRPr lang="de-DE" sz="1400" dirty="0"/>
                    </a:p>
                  </a:txBody>
                  <a:tcPr/>
                </a:tc>
              </a:tr>
              <a:tr h="240122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2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WRQ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Write Request</a:t>
                      </a:r>
                      <a:endParaRPr lang="de-DE" sz="1400" dirty="0"/>
                    </a:p>
                  </a:txBody>
                  <a:tcPr/>
                </a:tc>
              </a:tr>
              <a:tr h="240122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3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DATA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Data</a:t>
                      </a:r>
                      <a:endParaRPr lang="de-DE" sz="1400" dirty="0"/>
                    </a:p>
                  </a:txBody>
                  <a:tcPr/>
                </a:tc>
              </a:tr>
              <a:tr h="240122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4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ACK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Acknowledgement</a:t>
                      </a:r>
                      <a:endParaRPr lang="de-DE" sz="1400" dirty="0"/>
                    </a:p>
                  </a:txBody>
                  <a:tcPr/>
                </a:tc>
              </a:tr>
              <a:tr h="240122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5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ERROR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Error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9" name="Rechteck 18"/>
          <p:cNvSpPr/>
          <p:nvPr/>
        </p:nvSpPr>
        <p:spPr>
          <a:xfrm>
            <a:off x="467544" y="332656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/>
          <p:cNvSpPr/>
          <p:nvPr/>
        </p:nvSpPr>
        <p:spPr>
          <a:xfrm>
            <a:off x="467544" y="554719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echteck 20"/>
          <p:cNvSpPr/>
          <p:nvPr/>
        </p:nvSpPr>
        <p:spPr>
          <a:xfrm>
            <a:off x="467544" y="776782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467544" y="1003012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23" name="Tabel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3985609"/>
              </p:ext>
            </p:extLst>
          </p:nvPr>
        </p:nvGraphicFramePr>
        <p:xfrm>
          <a:off x="1632042" y="4574841"/>
          <a:ext cx="5604254" cy="609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20851"/>
                <a:gridCol w="1317152"/>
                <a:gridCol w="924549"/>
                <a:gridCol w="1120851"/>
                <a:gridCol w="1120851"/>
              </a:tblGrid>
              <a:tr h="255172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2 Bytes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RRQ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1 Byte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1 Byte</a:t>
                      </a:r>
                      <a:endParaRPr lang="de-DE" sz="1400" dirty="0"/>
                    </a:p>
                  </a:txBody>
                  <a:tcPr/>
                </a:tc>
              </a:tr>
              <a:tr h="255172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RRQ=1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„File Name“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0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„Mode“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0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5877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1. TFTP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7601272" cy="4038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/>
              <a:t>Pakete </a:t>
            </a:r>
            <a:r>
              <a:rPr lang="de-DE" sz="2000" dirty="0" smtClean="0"/>
              <a:t>haben </a:t>
            </a:r>
            <a:r>
              <a:rPr lang="de-DE" sz="2000" dirty="0"/>
              <a:t>eine aufsteigende Blocknummer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Gleiche Blocknummer bei Bestätigungen und </a:t>
            </a:r>
            <a:r>
              <a:rPr lang="de-DE" sz="2000" dirty="0" smtClean="0"/>
              <a:t>Nachricht</a:t>
            </a:r>
          </a:p>
          <a:p>
            <a:pPr>
              <a:lnSpc>
                <a:spcPct val="150000"/>
              </a:lnSpc>
            </a:pPr>
            <a:r>
              <a:rPr lang="de-DE" sz="2000" dirty="0" smtClean="0"/>
              <a:t>Fehlercodes:</a:t>
            </a:r>
          </a:p>
          <a:p>
            <a:pPr lvl="1"/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B1A4FEB-A87C-834C-BAC4-2AF68E68DCE2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7</a:t>
            </a:fld>
            <a:endParaRPr lang="de-DE" altLang="de-DE"/>
          </a:p>
        </p:txBody>
      </p:sp>
      <p:sp>
        <p:nvSpPr>
          <p:cNvPr id="9" name="Textfeld 8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2.1 Protokolleigenschaften II</a:t>
            </a:r>
            <a:endParaRPr lang="de-DE" u="sng" dirty="0">
              <a:latin typeface="+mn-lt"/>
            </a:endParaRPr>
          </a:p>
        </p:txBody>
      </p:sp>
      <p:sp>
        <p:nvSpPr>
          <p:cNvPr id="8" name="Richtungspfeil 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ichtungspfeil 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ichtungspfeil 1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ichtungspfeil 1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ichtungspfeil 1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ichtungspfeil 1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graphicFrame>
        <p:nvGraphicFramePr>
          <p:cNvPr id="20" name="Tabel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7818306"/>
              </p:ext>
            </p:extLst>
          </p:nvPr>
        </p:nvGraphicFramePr>
        <p:xfrm>
          <a:off x="1619672" y="3276600"/>
          <a:ext cx="2880320" cy="2438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40"/>
                <a:gridCol w="2520280"/>
              </a:tblGrid>
              <a:tr h="202247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0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Not </a:t>
                      </a:r>
                      <a:r>
                        <a:rPr lang="de-DE" sz="1400" dirty="0" err="1" smtClean="0"/>
                        <a:t>defined</a:t>
                      </a:r>
                      <a:endParaRPr lang="de-DE" sz="1400" dirty="0"/>
                    </a:p>
                  </a:txBody>
                  <a:tcPr/>
                </a:tc>
              </a:tr>
              <a:tr h="202247">
                <a:tc>
                  <a:txBody>
                    <a:bodyPr/>
                    <a:lstStyle/>
                    <a:p>
                      <a:r>
                        <a:rPr lang="de-DE" sz="1400" b="1" dirty="0" smtClean="0"/>
                        <a:t>1</a:t>
                      </a:r>
                      <a:endParaRPr lang="de-DE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b="1" dirty="0" smtClean="0"/>
                        <a:t>File not </a:t>
                      </a:r>
                      <a:r>
                        <a:rPr lang="de-DE" sz="1400" b="1" dirty="0" err="1" smtClean="0"/>
                        <a:t>found</a:t>
                      </a:r>
                      <a:endParaRPr lang="de-DE" sz="1400" b="1" dirty="0"/>
                    </a:p>
                  </a:txBody>
                  <a:tcPr/>
                </a:tc>
              </a:tr>
              <a:tr h="202247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2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Access </a:t>
                      </a:r>
                      <a:r>
                        <a:rPr lang="de-DE" sz="1400" dirty="0" err="1" smtClean="0"/>
                        <a:t>violation</a:t>
                      </a:r>
                      <a:endParaRPr lang="de-DE" sz="1400" dirty="0"/>
                    </a:p>
                  </a:txBody>
                  <a:tcPr/>
                </a:tc>
              </a:tr>
              <a:tr h="202247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3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Disk</a:t>
                      </a:r>
                      <a:r>
                        <a:rPr lang="de-DE" sz="1400" baseline="0" dirty="0" smtClean="0"/>
                        <a:t> </a:t>
                      </a:r>
                      <a:r>
                        <a:rPr lang="de-DE" sz="1400" baseline="0" dirty="0" err="1" smtClean="0"/>
                        <a:t>full</a:t>
                      </a:r>
                      <a:r>
                        <a:rPr lang="de-DE" sz="1400" baseline="0" dirty="0" smtClean="0"/>
                        <a:t> </a:t>
                      </a:r>
                      <a:r>
                        <a:rPr lang="de-DE" sz="1400" baseline="0" dirty="0" err="1" smtClean="0"/>
                        <a:t>or</a:t>
                      </a:r>
                      <a:r>
                        <a:rPr lang="de-DE" sz="1400" baseline="0" dirty="0" smtClean="0"/>
                        <a:t> </a:t>
                      </a:r>
                      <a:r>
                        <a:rPr lang="de-DE" sz="1400" baseline="0" dirty="0" err="1" smtClean="0"/>
                        <a:t>allocation</a:t>
                      </a:r>
                      <a:r>
                        <a:rPr lang="de-DE" sz="1400" baseline="0" dirty="0" smtClean="0"/>
                        <a:t> </a:t>
                      </a:r>
                      <a:r>
                        <a:rPr lang="de-DE" sz="1400" baseline="0" dirty="0" err="1" smtClean="0"/>
                        <a:t>needed</a:t>
                      </a:r>
                      <a:endParaRPr lang="de-DE" sz="1400" dirty="0"/>
                    </a:p>
                  </a:txBody>
                  <a:tcPr/>
                </a:tc>
              </a:tr>
              <a:tr h="202247">
                <a:tc>
                  <a:txBody>
                    <a:bodyPr/>
                    <a:lstStyle/>
                    <a:p>
                      <a:r>
                        <a:rPr lang="de-DE" sz="1400" b="1" dirty="0" smtClean="0"/>
                        <a:t>4</a:t>
                      </a:r>
                      <a:endParaRPr lang="de-DE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b="1" dirty="0" smtClean="0"/>
                        <a:t>Illegal TFTP Operation</a:t>
                      </a:r>
                      <a:endParaRPr lang="de-DE" sz="1400" b="1" dirty="0"/>
                    </a:p>
                  </a:txBody>
                  <a:tcPr/>
                </a:tc>
              </a:tr>
              <a:tr h="202247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5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Unknown</a:t>
                      </a:r>
                      <a:r>
                        <a:rPr lang="de-DE" sz="1400" dirty="0" smtClean="0"/>
                        <a:t> </a:t>
                      </a:r>
                      <a:r>
                        <a:rPr lang="de-DE" sz="1400" dirty="0" err="1" smtClean="0"/>
                        <a:t>transfer</a:t>
                      </a:r>
                      <a:r>
                        <a:rPr lang="de-DE" sz="1400" dirty="0" smtClean="0"/>
                        <a:t> ID</a:t>
                      </a:r>
                      <a:endParaRPr lang="de-DE" sz="1400" dirty="0"/>
                    </a:p>
                  </a:txBody>
                  <a:tcPr/>
                </a:tc>
              </a:tr>
              <a:tr h="202247">
                <a:tc>
                  <a:txBody>
                    <a:bodyPr/>
                    <a:lstStyle/>
                    <a:p>
                      <a:r>
                        <a:rPr lang="de-DE" sz="1400" b="1" dirty="0" smtClean="0"/>
                        <a:t>6</a:t>
                      </a:r>
                      <a:endParaRPr lang="de-DE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b="1" dirty="0" smtClean="0"/>
                        <a:t>File </a:t>
                      </a:r>
                      <a:r>
                        <a:rPr lang="de-DE" sz="1400" b="1" dirty="0" err="1" smtClean="0"/>
                        <a:t>already</a:t>
                      </a:r>
                      <a:r>
                        <a:rPr lang="de-DE" sz="1400" b="1" dirty="0" smtClean="0"/>
                        <a:t> </a:t>
                      </a:r>
                      <a:r>
                        <a:rPr lang="de-DE" sz="1400" b="1" dirty="0" err="1" smtClean="0"/>
                        <a:t>exists</a:t>
                      </a:r>
                      <a:endParaRPr lang="de-DE" sz="1400" b="1" dirty="0"/>
                    </a:p>
                  </a:txBody>
                  <a:tcPr/>
                </a:tc>
              </a:tr>
              <a:tr h="202247">
                <a:tc>
                  <a:txBody>
                    <a:bodyPr/>
                    <a:lstStyle/>
                    <a:p>
                      <a:r>
                        <a:rPr lang="de-DE" sz="1400" dirty="0" smtClean="0"/>
                        <a:t>7</a:t>
                      </a:r>
                      <a:endParaRPr lang="de-DE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 err="1" smtClean="0"/>
                        <a:t>No</a:t>
                      </a:r>
                      <a:r>
                        <a:rPr lang="de-DE" sz="1400" dirty="0" smtClean="0"/>
                        <a:t> such </a:t>
                      </a:r>
                      <a:r>
                        <a:rPr lang="de-DE" sz="1400" dirty="0" err="1" smtClean="0"/>
                        <a:t>user</a:t>
                      </a:r>
                      <a:endParaRPr lang="de-DE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1" name="Rechteck 20"/>
          <p:cNvSpPr/>
          <p:nvPr/>
        </p:nvSpPr>
        <p:spPr>
          <a:xfrm>
            <a:off x="467544" y="332656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echteck 21"/>
          <p:cNvSpPr/>
          <p:nvPr/>
        </p:nvSpPr>
        <p:spPr>
          <a:xfrm>
            <a:off x="467544" y="554719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hteck 22"/>
          <p:cNvSpPr/>
          <p:nvPr/>
        </p:nvSpPr>
        <p:spPr>
          <a:xfrm>
            <a:off x="467544" y="776782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echteck 23"/>
          <p:cNvSpPr/>
          <p:nvPr/>
        </p:nvSpPr>
        <p:spPr>
          <a:xfrm>
            <a:off x="467544" y="1003012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34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 smtClean="0">
                <a:solidFill>
                  <a:schemeClr val="bg1">
                    <a:lumMod val="65000"/>
                  </a:schemeClr>
                </a:solidFill>
              </a:rPr>
              <a:t>1. TFTP</a:t>
            </a:r>
            <a:endParaRPr lang="de-DE" b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7601272" cy="4038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/>
              <a:t>User Data Protocol (UDP)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Verbindungsloses, unzuverlässiges Netzwerkprotokoll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Versand von Datagrammen in IP-basierten Rechnernetzen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Keine Garantie, dass Pakete ankommen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Anwendung benötigt Verbindungsmanagement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Kommunikation über Datagram </a:t>
            </a:r>
            <a:r>
              <a:rPr lang="de-DE" sz="2000" dirty="0" smtClean="0"/>
              <a:t>Sockets (IP + Port)</a:t>
            </a:r>
            <a:endParaRPr lang="de-DE" sz="2000" dirty="0"/>
          </a:p>
          <a:p>
            <a:endParaRPr lang="de-DE" sz="2000" dirty="0"/>
          </a:p>
          <a:p>
            <a:pPr lvl="1"/>
            <a:endParaRPr lang="de-DE" sz="1800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61176FA-5329-FD47-9AAA-F54E39FF0931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8</a:t>
            </a:fld>
            <a:endParaRPr lang="de-DE" altLang="de-DE"/>
          </a:p>
        </p:txBody>
      </p:sp>
      <p:sp>
        <p:nvSpPr>
          <p:cNvPr id="9" name="Textfeld 8"/>
          <p:cNvSpPr txBox="1"/>
          <p:nvPr/>
        </p:nvSpPr>
        <p:spPr>
          <a:xfrm>
            <a:off x="1219200" y="785614"/>
            <a:ext cx="71985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u="sng" dirty="0" smtClean="0">
                <a:latin typeface="+mn-lt"/>
              </a:rPr>
              <a:t>2.3 UDP</a:t>
            </a:r>
            <a:endParaRPr lang="de-DE" u="sng" dirty="0">
              <a:latin typeface="+mn-lt"/>
            </a:endParaRPr>
          </a:p>
        </p:txBody>
      </p:sp>
      <p:sp>
        <p:nvSpPr>
          <p:cNvPr id="19" name="Richtungspfeil 18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ichtungspfeil 19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Richtungspfeil 2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Richtungspfeil 2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ichtungspfeil 2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Richtungspfeil 23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feld 24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smtClean="0"/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2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29" name="Rechteck 28"/>
          <p:cNvSpPr/>
          <p:nvPr/>
        </p:nvSpPr>
        <p:spPr>
          <a:xfrm>
            <a:off x="467544" y="332656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467544" y="554719"/>
            <a:ext cx="144016" cy="14401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/>
          <p:cNvSpPr/>
          <p:nvPr/>
        </p:nvSpPr>
        <p:spPr>
          <a:xfrm>
            <a:off x="467544" y="776782"/>
            <a:ext cx="144016" cy="144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/>
          <p:cNvSpPr/>
          <p:nvPr/>
        </p:nvSpPr>
        <p:spPr>
          <a:xfrm>
            <a:off x="467544" y="1003012"/>
            <a:ext cx="144016" cy="14401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6873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hteck 34"/>
          <p:cNvSpPr/>
          <p:nvPr/>
        </p:nvSpPr>
        <p:spPr>
          <a:xfrm>
            <a:off x="1271988" y="226090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/>
          <p:cNvSpPr/>
          <p:nvPr/>
        </p:nvSpPr>
        <p:spPr>
          <a:xfrm>
            <a:off x="1271988" y="270971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/>
          <p:cNvSpPr/>
          <p:nvPr/>
        </p:nvSpPr>
        <p:spPr>
          <a:xfrm>
            <a:off x="1271988" y="316377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/>
          <p:cNvSpPr/>
          <p:nvPr/>
        </p:nvSpPr>
        <p:spPr>
          <a:xfrm>
            <a:off x="1271988" y="3617840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/>
          <p:cNvSpPr/>
          <p:nvPr/>
        </p:nvSpPr>
        <p:spPr>
          <a:xfrm>
            <a:off x="1271988" y="407190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/>
          <p:cNvSpPr/>
          <p:nvPr/>
        </p:nvSpPr>
        <p:spPr>
          <a:xfrm>
            <a:off x="1271988" y="1806835"/>
            <a:ext cx="7186211" cy="37766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60000">
                <a:schemeClr val="bg1">
                  <a:lumMod val="95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19200" y="-171400"/>
            <a:ext cx="7239000" cy="1295400"/>
          </a:xfrm>
        </p:spPr>
        <p:txBody>
          <a:bodyPr/>
          <a:lstStyle/>
          <a:p>
            <a:r>
              <a:rPr lang="de-DE" b="1" dirty="0">
                <a:solidFill>
                  <a:schemeClr val="bg1">
                    <a:lumMod val="65000"/>
                  </a:schemeClr>
                </a:solidFill>
              </a:rPr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219200" y="1676400"/>
            <a:ext cx="4576936" cy="40386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1. TFTP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b="1" dirty="0" smtClean="0"/>
              <a:t>2. Einführung Projektbasis</a:t>
            </a:r>
            <a:endParaRPr lang="de-DE" sz="2000" b="1" dirty="0"/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Beispiele aus der Umsetzung</a:t>
            </a:r>
            <a:endParaRPr lang="de-DE" sz="2000" dirty="0">
              <a:solidFill>
                <a:schemeClr val="bg1">
                  <a:lumMod val="65000"/>
                </a:schemeClr>
              </a:solidFill>
            </a:endParaRP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>
                <a:solidFill>
                  <a:schemeClr val="bg1">
                    <a:lumMod val="65000"/>
                  </a:schemeClr>
                </a:solidFill>
              </a:rPr>
              <a:t>4. </a:t>
            </a: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Write Request und Read Request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5. Error Handling</a:t>
            </a:r>
          </a:p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de-DE" sz="2000" dirty="0" smtClean="0">
                <a:solidFill>
                  <a:schemeClr val="bg1">
                    <a:lumMod val="65000"/>
                  </a:schemeClr>
                </a:solidFill>
              </a:rPr>
              <a:t>6. Fazit</a:t>
            </a:r>
            <a:endParaRPr lang="de-DE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Trapez 19"/>
          <p:cNvSpPr/>
          <p:nvPr/>
        </p:nvSpPr>
        <p:spPr>
          <a:xfrm rot="5400000">
            <a:off x="-119723" y="810214"/>
            <a:ext cx="1852607" cy="89749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5 h 890115"/>
              <a:gd name="connsiteX1" fmla="*/ 1412108 w 1865345"/>
              <a:gd name="connsiteY1" fmla="*/ 0 h 890115"/>
              <a:gd name="connsiteX2" fmla="*/ 1865345 w 1865345"/>
              <a:gd name="connsiteY2" fmla="*/ 1 h 890115"/>
              <a:gd name="connsiteX3" fmla="*/ 896553 w 1865345"/>
              <a:gd name="connsiteY3" fmla="*/ 890115 h 890115"/>
              <a:gd name="connsiteX4" fmla="*/ 0 w 1865345"/>
              <a:gd name="connsiteY4" fmla="*/ 890115 h 890115"/>
              <a:gd name="connsiteX0" fmla="*/ 0 w 1865345"/>
              <a:gd name="connsiteY0" fmla="*/ 890114 h 890114"/>
              <a:gd name="connsiteX1" fmla="*/ 1415840 w 1865345"/>
              <a:gd name="connsiteY1" fmla="*/ 7463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09471 w 1865345"/>
              <a:gd name="connsiteY1" fmla="*/ 1091 h 890114"/>
              <a:gd name="connsiteX2" fmla="*/ 1865345 w 1865345"/>
              <a:gd name="connsiteY2" fmla="*/ 0 h 890114"/>
              <a:gd name="connsiteX3" fmla="*/ 896553 w 1865345"/>
              <a:gd name="connsiteY3" fmla="*/ 890114 h 890114"/>
              <a:gd name="connsiteX4" fmla="*/ 0 w 1865345"/>
              <a:gd name="connsiteY4" fmla="*/ 890114 h 890114"/>
              <a:gd name="connsiteX0" fmla="*/ 0 w 1843046"/>
              <a:gd name="connsiteY0" fmla="*/ 889023 h 889023"/>
              <a:gd name="connsiteX1" fmla="*/ 1409471 w 1843046"/>
              <a:gd name="connsiteY1" fmla="*/ 0 h 889023"/>
              <a:gd name="connsiteX2" fmla="*/ 1843046 w 1843046"/>
              <a:gd name="connsiteY2" fmla="*/ 2095 h 889023"/>
              <a:gd name="connsiteX3" fmla="*/ 896553 w 1843046"/>
              <a:gd name="connsiteY3" fmla="*/ 889023 h 889023"/>
              <a:gd name="connsiteX4" fmla="*/ 0 w 1843046"/>
              <a:gd name="connsiteY4" fmla="*/ 889023 h 889023"/>
              <a:gd name="connsiteX0" fmla="*/ 0 w 1852607"/>
              <a:gd name="connsiteY0" fmla="*/ 893300 h 893300"/>
              <a:gd name="connsiteX1" fmla="*/ 1409471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3300 h 893300"/>
              <a:gd name="connsiteX1" fmla="*/ 1485674 w 1852607"/>
              <a:gd name="connsiteY1" fmla="*/ 4277 h 893300"/>
              <a:gd name="connsiteX2" fmla="*/ 1852607 w 1852607"/>
              <a:gd name="connsiteY2" fmla="*/ 0 h 893300"/>
              <a:gd name="connsiteX3" fmla="*/ 896553 w 1852607"/>
              <a:gd name="connsiteY3" fmla="*/ 893300 h 893300"/>
              <a:gd name="connsiteX4" fmla="*/ 0 w 1852607"/>
              <a:gd name="connsiteY4" fmla="*/ 893300 h 893300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89910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  <a:gd name="connsiteX0" fmla="*/ 0 w 1852607"/>
              <a:gd name="connsiteY0" fmla="*/ 897491 h 897491"/>
              <a:gd name="connsiteX1" fmla="*/ 1473868 w 1852607"/>
              <a:gd name="connsiteY1" fmla="*/ 0 h 897491"/>
              <a:gd name="connsiteX2" fmla="*/ 1852607 w 1852607"/>
              <a:gd name="connsiteY2" fmla="*/ 4191 h 897491"/>
              <a:gd name="connsiteX3" fmla="*/ 896553 w 1852607"/>
              <a:gd name="connsiteY3" fmla="*/ 897491 h 897491"/>
              <a:gd name="connsiteX4" fmla="*/ 0 w 1852607"/>
              <a:gd name="connsiteY4" fmla="*/ 897491 h 897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2607" h="897491">
                <a:moveTo>
                  <a:pt x="0" y="897491"/>
                </a:moveTo>
                <a:lnTo>
                  <a:pt x="1473868" y="0"/>
                </a:lnTo>
                <a:lnTo>
                  <a:pt x="1852607" y="4191"/>
                </a:lnTo>
                <a:lnTo>
                  <a:pt x="896553" y="897491"/>
                </a:lnTo>
                <a:lnTo>
                  <a:pt x="0" y="8974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rapez 19"/>
          <p:cNvSpPr/>
          <p:nvPr/>
        </p:nvSpPr>
        <p:spPr>
          <a:xfrm rot="5400000">
            <a:off x="118411" y="1508183"/>
            <a:ext cx="1372166" cy="893321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64174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0113 h 890113"/>
              <a:gd name="connsiteX1" fmla="*/ 970549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93321 h 893321"/>
              <a:gd name="connsiteX1" fmla="*/ 999427 w 1442748"/>
              <a:gd name="connsiteY1" fmla="*/ 0 h 893321"/>
              <a:gd name="connsiteX2" fmla="*/ 1442748 w 1442748"/>
              <a:gd name="connsiteY2" fmla="*/ 3990 h 893321"/>
              <a:gd name="connsiteX3" fmla="*/ 822980 w 1442748"/>
              <a:gd name="connsiteY3" fmla="*/ 893321 h 893321"/>
              <a:gd name="connsiteX4" fmla="*/ 0 w 1442748"/>
              <a:gd name="connsiteY4" fmla="*/ 893321 h 893321"/>
              <a:gd name="connsiteX0" fmla="*/ 0 w 1372166"/>
              <a:gd name="connsiteY0" fmla="*/ 893321 h 893321"/>
              <a:gd name="connsiteX1" fmla="*/ 999427 w 1372166"/>
              <a:gd name="connsiteY1" fmla="*/ 0 h 893321"/>
              <a:gd name="connsiteX2" fmla="*/ 1372166 w 1372166"/>
              <a:gd name="connsiteY2" fmla="*/ 781 h 893321"/>
              <a:gd name="connsiteX3" fmla="*/ 822980 w 1372166"/>
              <a:gd name="connsiteY3" fmla="*/ 893321 h 893321"/>
              <a:gd name="connsiteX4" fmla="*/ 0 w 1372166"/>
              <a:gd name="connsiteY4" fmla="*/ 893321 h 893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2166" h="893321">
                <a:moveTo>
                  <a:pt x="0" y="893321"/>
                </a:moveTo>
                <a:lnTo>
                  <a:pt x="999427" y="0"/>
                </a:lnTo>
                <a:lnTo>
                  <a:pt x="1372166" y="781"/>
                </a:lnTo>
                <a:lnTo>
                  <a:pt x="822980" y="893321"/>
                </a:lnTo>
                <a:lnTo>
                  <a:pt x="0" y="89332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rapez 19"/>
          <p:cNvSpPr/>
          <p:nvPr/>
        </p:nvSpPr>
        <p:spPr>
          <a:xfrm rot="5400000">
            <a:off x="322612" y="2160495"/>
            <a:ext cx="961998" cy="891559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580129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961998"/>
              <a:gd name="connsiteY0" fmla="*/ 889332 h 889332"/>
              <a:gd name="connsiteX1" fmla="*/ 580129 w 961998"/>
              <a:gd name="connsiteY1" fmla="*/ 981 h 889332"/>
              <a:gd name="connsiteX2" fmla="*/ 961998 w 961998"/>
              <a:gd name="connsiteY2" fmla="*/ 0 h 889332"/>
              <a:gd name="connsiteX3" fmla="*/ 822980 w 961998"/>
              <a:gd name="connsiteY3" fmla="*/ 889332 h 889332"/>
              <a:gd name="connsiteX4" fmla="*/ 0 w 961998"/>
              <a:gd name="connsiteY4" fmla="*/ 889332 h 889332"/>
              <a:gd name="connsiteX0" fmla="*/ 0 w 961998"/>
              <a:gd name="connsiteY0" fmla="*/ 891559 h 891559"/>
              <a:gd name="connsiteX1" fmla="*/ 586546 w 961998"/>
              <a:gd name="connsiteY1" fmla="*/ 0 h 891559"/>
              <a:gd name="connsiteX2" fmla="*/ 961998 w 961998"/>
              <a:gd name="connsiteY2" fmla="*/ 2227 h 891559"/>
              <a:gd name="connsiteX3" fmla="*/ 822980 w 961998"/>
              <a:gd name="connsiteY3" fmla="*/ 891559 h 891559"/>
              <a:gd name="connsiteX4" fmla="*/ 0 w 961998"/>
              <a:gd name="connsiteY4" fmla="*/ 891559 h 891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61998" h="891559">
                <a:moveTo>
                  <a:pt x="0" y="891559"/>
                </a:moveTo>
                <a:lnTo>
                  <a:pt x="586546" y="0"/>
                </a:lnTo>
                <a:lnTo>
                  <a:pt x="961998" y="2227"/>
                </a:lnTo>
                <a:lnTo>
                  <a:pt x="822980" y="891559"/>
                </a:lnTo>
                <a:lnTo>
                  <a:pt x="0" y="89155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3" name="Trapez 19"/>
          <p:cNvSpPr/>
          <p:nvPr/>
        </p:nvSpPr>
        <p:spPr>
          <a:xfrm rot="5400000">
            <a:off x="391829" y="2936282"/>
            <a:ext cx="83254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32541"/>
              <a:gd name="connsiteY0" fmla="*/ 889205 h 889205"/>
              <a:gd name="connsiteX1" fmla="*/ 207595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  <a:gd name="connsiteX0" fmla="*/ 0 w 832541"/>
              <a:gd name="connsiteY0" fmla="*/ 889205 h 889205"/>
              <a:gd name="connsiteX1" fmla="*/ 201178 w 832541"/>
              <a:gd name="connsiteY1" fmla="*/ 982 h 889205"/>
              <a:gd name="connsiteX2" fmla="*/ 578458 w 832541"/>
              <a:gd name="connsiteY2" fmla="*/ 0 h 889205"/>
              <a:gd name="connsiteX3" fmla="*/ 832541 w 832541"/>
              <a:gd name="connsiteY3" fmla="*/ 889205 h 889205"/>
              <a:gd name="connsiteX4" fmla="*/ 0 w 83254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541" h="889205">
                <a:moveTo>
                  <a:pt x="0" y="889205"/>
                </a:moveTo>
                <a:lnTo>
                  <a:pt x="201178" y="982"/>
                </a:lnTo>
                <a:lnTo>
                  <a:pt x="578458" y="0"/>
                </a:lnTo>
                <a:lnTo>
                  <a:pt x="832541" y="889205"/>
                </a:lnTo>
                <a:lnTo>
                  <a:pt x="0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4" name="Trapez 19"/>
          <p:cNvSpPr/>
          <p:nvPr/>
        </p:nvSpPr>
        <p:spPr>
          <a:xfrm rot="5400000">
            <a:off x="299838" y="3691088"/>
            <a:ext cx="1016531" cy="889205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06387 w 1029367"/>
              <a:gd name="connsiteY0" fmla="*/ 889205 h 889205"/>
              <a:gd name="connsiteX1" fmla="*/ 0 w 1029367"/>
              <a:gd name="connsiteY1" fmla="*/ 937 h 889205"/>
              <a:gd name="connsiteX2" fmla="*/ 389773 w 1029367"/>
              <a:gd name="connsiteY2" fmla="*/ 0 h 889205"/>
              <a:gd name="connsiteX3" fmla="*/ 1029367 w 1029367"/>
              <a:gd name="connsiteY3" fmla="*/ 889205 h 889205"/>
              <a:gd name="connsiteX4" fmla="*/ 206387 w 1029367"/>
              <a:gd name="connsiteY4" fmla="*/ 889205 h 889205"/>
              <a:gd name="connsiteX0" fmla="*/ 196762 w 1019742"/>
              <a:gd name="connsiteY0" fmla="*/ 891477 h 891477"/>
              <a:gd name="connsiteX1" fmla="*/ 0 w 1019742"/>
              <a:gd name="connsiteY1" fmla="*/ 0 h 891477"/>
              <a:gd name="connsiteX2" fmla="*/ 380148 w 1019742"/>
              <a:gd name="connsiteY2" fmla="*/ 2272 h 891477"/>
              <a:gd name="connsiteX3" fmla="*/ 1019742 w 1019742"/>
              <a:gd name="connsiteY3" fmla="*/ 891477 h 891477"/>
              <a:gd name="connsiteX4" fmla="*/ 196762 w 1019742"/>
              <a:gd name="connsiteY4" fmla="*/ 891477 h 891477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6937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  <a:gd name="connsiteX0" fmla="*/ 193551 w 1016531"/>
              <a:gd name="connsiteY0" fmla="*/ 889205 h 889205"/>
              <a:gd name="connsiteX1" fmla="*/ 0 w 1016531"/>
              <a:gd name="connsiteY1" fmla="*/ 937 h 889205"/>
              <a:gd name="connsiteX2" fmla="*/ 370520 w 1016531"/>
              <a:gd name="connsiteY2" fmla="*/ 0 h 889205"/>
              <a:gd name="connsiteX3" fmla="*/ 1016531 w 1016531"/>
              <a:gd name="connsiteY3" fmla="*/ 889205 h 889205"/>
              <a:gd name="connsiteX4" fmla="*/ 193551 w 1016531"/>
              <a:gd name="connsiteY4" fmla="*/ 889205 h 889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531" h="889205">
                <a:moveTo>
                  <a:pt x="193551" y="889205"/>
                </a:moveTo>
                <a:lnTo>
                  <a:pt x="0" y="937"/>
                </a:lnTo>
                <a:lnTo>
                  <a:pt x="370520" y="0"/>
                </a:lnTo>
                <a:lnTo>
                  <a:pt x="1016531" y="889205"/>
                </a:lnTo>
                <a:lnTo>
                  <a:pt x="193551" y="88920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rapez 19"/>
          <p:cNvSpPr/>
          <p:nvPr/>
        </p:nvSpPr>
        <p:spPr>
          <a:xfrm rot="5400000">
            <a:off x="111832" y="4320421"/>
            <a:ext cx="1391828" cy="893990"/>
          </a:xfrm>
          <a:custGeom>
            <a:avLst/>
            <a:gdLst>
              <a:gd name="connsiteX0" fmla="*/ 0 w 875529"/>
              <a:gd name="connsiteY0" fmla="*/ 1152872 h 1152872"/>
              <a:gd name="connsiteX1" fmla="*/ 239904 w 875529"/>
              <a:gd name="connsiteY1" fmla="*/ 0 h 1152872"/>
              <a:gd name="connsiteX2" fmla="*/ 635625 w 875529"/>
              <a:gd name="connsiteY2" fmla="*/ 0 h 1152872"/>
              <a:gd name="connsiteX3" fmla="*/ 875529 w 875529"/>
              <a:gd name="connsiteY3" fmla="*/ 1152872 h 1152872"/>
              <a:gd name="connsiteX4" fmla="*/ 0 w 875529"/>
              <a:gd name="connsiteY4" fmla="*/ 1152872 h 1152872"/>
              <a:gd name="connsiteX0" fmla="*/ 0 w 1739215"/>
              <a:gd name="connsiteY0" fmla="*/ 1152872 h 1152872"/>
              <a:gd name="connsiteX1" fmla="*/ 239904 w 1739215"/>
              <a:gd name="connsiteY1" fmla="*/ 0 h 1152872"/>
              <a:gd name="connsiteX2" fmla="*/ 1739215 w 1739215"/>
              <a:gd name="connsiteY2" fmla="*/ 283779 h 1152872"/>
              <a:gd name="connsiteX3" fmla="*/ 875529 w 1739215"/>
              <a:gd name="connsiteY3" fmla="*/ 1152872 h 1152872"/>
              <a:gd name="connsiteX4" fmla="*/ 0 w 1739215"/>
              <a:gd name="connsiteY4" fmla="*/ 1152872 h 1152872"/>
              <a:gd name="connsiteX0" fmla="*/ 0 w 1739215"/>
              <a:gd name="connsiteY0" fmla="*/ 869093 h 869093"/>
              <a:gd name="connsiteX1" fmla="*/ 1480128 w 1739215"/>
              <a:gd name="connsiteY1" fmla="*/ 21021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39215"/>
              <a:gd name="connsiteY0" fmla="*/ 869093 h 869093"/>
              <a:gd name="connsiteX1" fmla="*/ 1448597 w 1739215"/>
              <a:gd name="connsiteY1" fmla="*/ 0 h 869093"/>
              <a:gd name="connsiteX2" fmla="*/ 1739215 w 1739215"/>
              <a:gd name="connsiteY2" fmla="*/ 0 h 869093"/>
              <a:gd name="connsiteX3" fmla="*/ 875529 w 1739215"/>
              <a:gd name="connsiteY3" fmla="*/ 869093 h 869093"/>
              <a:gd name="connsiteX4" fmla="*/ 0 w 1739215"/>
              <a:gd name="connsiteY4" fmla="*/ 869093 h 869093"/>
              <a:gd name="connsiteX0" fmla="*/ 0 w 1749725"/>
              <a:gd name="connsiteY0" fmla="*/ 890114 h 890114"/>
              <a:gd name="connsiteX1" fmla="*/ 1448597 w 1749725"/>
              <a:gd name="connsiteY1" fmla="*/ 21021 h 890114"/>
              <a:gd name="connsiteX2" fmla="*/ 1749725 w 1749725"/>
              <a:gd name="connsiteY2" fmla="*/ 0 h 890114"/>
              <a:gd name="connsiteX3" fmla="*/ 875529 w 1749725"/>
              <a:gd name="connsiteY3" fmla="*/ 890114 h 890114"/>
              <a:gd name="connsiteX4" fmla="*/ 0 w 1749725"/>
              <a:gd name="connsiteY4" fmla="*/ 890114 h 890114"/>
              <a:gd name="connsiteX0" fmla="*/ 0 w 1739218"/>
              <a:gd name="connsiteY0" fmla="*/ 890114 h 890114"/>
              <a:gd name="connsiteX1" fmla="*/ 1448597 w 1739218"/>
              <a:gd name="connsiteY1" fmla="*/ 21021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739218"/>
              <a:gd name="connsiteY0" fmla="*/ 890114 h 890114"/>
              <a:gd name="connsiteX1" fmla="*/ 1459107 w 1739218"/>
              <a:gd name="connsiteY1" fmla="*/ 0 h 890114"/>
              <a:gd name="connsiteX2" fmla="*/ 1739218 w 1739218"/>
              <a:gd name="connsiteY2" fmla="*/ 0 h 890114"/>
              <a:gd name="connsiteX3" fmla="*/ 875529 w 1739218"/>
              <a:gd name="connsiteY3" fmla="*/ 890114 h 890114"/>
              <a:gd name="connsiteX4" fmla="*/ 0 w 1739218"/>
              <a:gd name="connsiteY4" fmla="*/ 890114 h 890114"/>
              <a:gd name="connsiteX0" fmla="*/ 0 w 1833811"/>
              <a:gd name="connsiteY0" fmla="*/ 890114 h 890114"/>
              <a:gd name="connsiteX1" fmla="*/ 1459107 w 1833811"/>
              <a:gd name="connsiteY1" fmla="*/ 0 h 890114"/>
              <a:gd name="connsiteX2" fmla="*/ 1833811 w 1833811"/>
              <a:gd name="connsiteY2" fmla="*/ 0 h 890114"/>
              <a:gd name="connsiteX3" fmla="*/ 875529 w 1833811"/>
              <a:gd name="connsiteY3" fmla="*/ 890114 h 890114"/>
              <a:gd name="connsiteX4" fmla="*/ 0 w 1833811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75529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1459107 w 1865345"/>
              <a:gd name="connsiteY1" fmla="*/ 0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865345"/>
              <a:gd name="connsiteY0" fmla="*/ 890114 h 890114"/>
              <a:gd name="connsiteX1" fmla="*/ 944103 w 1865345"/>
              <a:gd name="connsiteY1" fmla="*/ 21021 h 890114"/>
              <a:gd name="connsiteX2" fmla="*/ 1865345 w 1865345"/>
              <a:gd name="connsiteY2" fmla="*/ 0 h 890114"/>
              <a:gd name="connsiteX3" fmla="*/ 822980 w 1865345"/>
              <a:gd name="connsiteY3" fmla="*/ 890114 h 890114"/>
              <a:gd name="connsiteX4" fmla="*/ 0 w 1865345"/>
              <a:gd name="connsiteY4" fmla="*/ 890114 h 890114"/>
              <a:gd name="connsiteX0" fmla="*/ 0 w 1434424"/>
              <a:gd name="connsiteY0" fmla="*/ 879603 h 879603"/>
              <a:gd name="connsiteX1" fmla="*/ 944103 w 1434424"/>
              <a:gd name="connsiteY1" fmla="*/ 10510 h 879603"/>
              <a:gd name="connsiteX2" fmla="*/ 1434424 w 1434424"/>
              <a:gd name="connsiteY2" fmla="*/ 0 h 879603"/>
              <a:gd name="connsiteX3" fmla="*/ 822980 w 1434424"/>
              <a:gd name="connsiteY3" fmla="*/ 879603 h 879603"/>
              <a:gd name="connsiteX4" fmla="*/ 0 w 1434424"/>
              <a:gd name="connsiteY4" fmla="*/ 879603 h 879603"/>
              <a:gd name="connsiteX0" fmla="*/ 0 w 1434427"/>
              <a:gd name="connsiteY0" fmla="*/ 869093 h 869093"/>
              <a:gd name="connsiteX1" fmla="*/ 944103 w 1434427"/>
              <a:gd name="connsiteY1" fmla="*/ 0 h 869093"/>
              <a:gd name="connsiteX2" fmla="*/ 1434427 w 1434427"/>
              <a:gd name="connsiteY2" fmla="*/ 0 h 869093"/>
              <a:gd name="connsiteX3" fmla="*/ 822980 w 1434427"/>
              <a:gd name="connsiteY3" fmla="*/ 869093 h 869093"/>
              <a:gd name="connsiteX4" fmla="*/ 0 w 1434427"/>
              <a:gd name="connsiteY4" fmla="*/ 869093 h 869093"/>
              <a:gd name="connsiteX0" fmla="*/ 0 w 1434427"/>
              <a:gd name="connsiteY0" fmla="*/ 890113 h 890113"/>
              <a:gd name="connsiteX1" fmla="*/ 954613 w 1434427"/>
              <a:gd name="connsiteY1" fmla="*/ 0 h 890113"/>
              <a:gd name="connsiteX2" fmla="*/ 1434427 w 1434427"/>
              <a:gd name="connsiteY2" fmla="*/ 21020 h 890113"/>
              <a:gd name="connsiteX3" fmla="*/ 822980 w 1434427"/>
              <a:gd name="connsiteY3" fmla="*/ 890113 h 890113"/>
              <a:gd name="connsiteX4" fmla="*/ 0 w 1434427"/>
              <a:gd name="connsiteY4" fmla="*/ 890113 h 890113"/>
              <a:gd name="connsiteX0" fmla="*/ 0 w 1423916"/>
              <a:gd name="connsiteY0" fmla="*/ 900624 h 900624"/>
              <a:gd name="connsiteX1" fmla="*/ 954613 w 1423916"/>
              <a:gd name="connsiteY1" fmla="*/ 10511 h 900624"/>
              <a:gd name="connsiteX2" fmla="*/ 1423916 w 1423916"/>
              <a:gd name="connsiteY2" fmla="*/ 0 h 900624"/>
              <a:gd name="connsiteX3" fmla="*/ 822980 w 1423916"/>
              <a:gd name="connsiteY3" fmla="*/ 900624 h 900624"/>
              <a:gd name="connsiteX4" fmla="*/ 0 w 1423916"/>
              <a:gd name="connsiteY4" fmla="*/ 900624 h 900624"/>
              <a:gd name="connsiteX0" fmla="*/ 0 w 1423916"/>
              <a:gd name="connsiteY0" fmla="*/ 890113 h 890113"/>
              <a:gd name="connsiteX1" fmla="*/ 954613 w 1423916"/>
              <a:gd name="connsiteY1" fmla="*/ 0 h 890113"/>
              <a:gd name="connsiteX2" fmla="*/ 1423916 w 1423916"/>
              <a:gd name="connsiteY2" fmla="*/ 10509 h 890113"/>
              <a:gd name="connsiteX3" fmla="*/ 822980 w 1423916"/>
              <a:gd name="connsiteY3" fmla="*/ 890113 h 890113"/>
              <a:gd name="connsiteX4" fmla="*/ 0 w 1423916"/>
              <a:gd name="connsiteY4" fmla="*/ 890113 h 890113"/>
              <a:gd name="connsiteX0" fmla="*/ 0 w 1430899"/>
              <a:gd name="connsiteY0" fmla="*/ 893564 h 893564"/>
              <a:gd name="connsiteX1" fmla="*/ 954613 w 1430899"/>
              <a:gd name="connsiteY1" fmla="*/ 3451 h 893564"/>
              <a:gd name="connsiteX2" fmla="*/ 1430899 w 1430899"/>
              <a:gd name="connsiteY2" fmla="*/ 0 h 893564"/>
              <a:gd name="connsiteX3" fmla="*/ 822980 w 1430899"/>
              <a:gd name="connsiteY3" fmla="*/ 893564 h 893564"/>
              <a:gd name="connsiteX4" fmla="*/ 0 w 1430899"/>
              <a:gd name="connsiteY4" fmla="*/ 893564 h 893564"/>
              <a:gd name="connsiteX0" fmla="*/ 0 w 1437882"/>
              <a:gd name="connsiteY0" fmla="*/ 890113 h 890113"/>
              <a:gd name="connsiteX1" fmla="*/ 954613 w 1437882"/>
              <a:gd name="connsiteY1" fmla="*/ 0 h 890113"/>
              <a:gd name="connsiteX2" fmla="*/ 1437882 w 1437882"/>
              <a:gd name="connsiteY2" fmla="*/ 10509 h 890113"/>
              <a:gd name="connsiteX3" fmla="*/ 822980 w 1437882"/>
              <a:gd name="connsiteY3" fmla="*/ 890113 h 890113"/>
              <a:gd name="connsiteX4" fmla="*/ 0 w 1437882"/>
              <a:gd name="connsiteY4" fmla="*/ 890113 h 890113"/>
              <a:gd name="connsiteX0" fmla="*/ 0 w 1442748"/>
              <a:gd name="connsiteY0" fmla="*/ 890113 h 890113"/>
              <a:gd name="connsiteX1" fmla="*/ 954613 w 1442748"/>
              <a:gd name="connsiteY1" fmla="*/ 0 h 890113"/>
              <a:gd name="connsiteX2" fmla="*/ 1442748 w 1442748"/>
              <a:gd name="connsiteY2" fmla="*/ 782 h 890113"/>
              <a:gd name="connsiteX3" fmla="*/ 822980 w 1442748"/>
              <a:gd name="connsiteY3" fmla="*/ 890113 h 890113"/>
              <a:gd name="connsiteX4" fmla="*/ 0 w 1442748"/>
              <a:gd name="connsiteY4" fmla="*/ 890113 h 890113"/>
              <a:gd name="connsiteX0" fmla="*/ 0 w 1442748"/>
              <a:gd name="connsiteY0" fmla="*/ 889331 h 889331"/>
              <a:gd name="connsiteX1" fmla="*/ 605824 w 1442748"/>
              <a:gd name="connsiteY1" fmla="*/ 18072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442748"/>
              <a:gd name="connsiteY0" fmla="*/ 889331 h 889331"/>
              <a:gd name="connsiteX1" fmla="*/ 631464 w 1442748"/>
              <a:gd name="connsiteY1" fmla="*/ 980 h 889331"/>
              <a:gd name="connsiteX2" fmla="*/ 1442748 w 1442748"/>
              <a:gd name="connsiteY2" fmla="*/ 0 h 889331"/>
              <a:gd name="connsiteX3" fmla="*/ 822980 w 1442748"/>
              <a:gd name="connsiteY3" fmla="*/ 889331 h 889331"/>
              <a:gd name="connsiteX4" fmla="*/ 0 w 1442748"/>
              <a:gd name="connsiteY4" fmla="*/ 889331 h 889331"/>
              <a:gd name="connsiteX0" fmla="*/ 0 w 1006916"/>
              <a:gd name="connsiteY0" fmla="*/ 889332 h 889332"/>
              <a:gd name="connsiteX1" fmla="*/ 631464 w 1006916"/>
              <a:gd name="connsiteY1" fmla="*/ 98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92812 h 892812"/>
              <a:gd name="connsiteX1" fmla="*/ 194336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92812 h 892812"/>
              <a:gd name="connsiteX1" fmla="*/ 207718 w 1006916"/>
              <a:gd name="connsiteY1" fmla="*/ 0 h 892812"/>
              <a:gd name="connsiteX2" fmla="*/ 1006916 w 1006916"/>
              <a:gd name="connsiteY2" fmla="*/ 3480 h 892812"/>
              <a:gd name="connsiteX3" fmla="*/ 822980 w 1006916"/>
              <a:gd name="connsiteY3" fmla="*/ 892812 h 892812"/>
              <a:gd name="connsiteX4" fmla="*/ 0 w 1006916"/>
              <a:gd name="connsiteY4" fmla="*/ 892812 h 892812"/>
              <a:gd name="connsiteX0" fmla="*/ 0 w 1006916"/>
              <a:gd name="connsiteY0" fmla="*/ 889332 h 889332"/>
              <a:gd name="connsiteX1" fmla="*/ 19879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1006916"/>
              <a:gd name="connsiteY0" fmla="*/ 889332 h 889332"/>
              <a:gd name="connsiteX1" fmla="*/ 203257 w 1006916"/>
              <a:gd name="connsiteY1" fmla="*/ 5441 h 889332"/>
              <a:gd name="connsiteX2" fmla="*/ 1006916 w 1006916"/>
              <a:gd name="connsiteY2" fmla="*/ 0 h 889332"/>
              <a:gd name="connsiteX3" fmla="*/ 822980 w 1006916"/>
              <a:gd name="connsiteY3" fmla="*/ 889332 h 889332"/>
              <a:gd name="connsiteX4" fmla="*/ 0 w 1006916"/>
              <a:gd name="connsiteY4" fmla="*/ 889332 h 889332"/>
              <a:gd name="connsiteX0" fmla="*/ 0 w 822980"/>
              <a:gd name="connsiteY0" fmla="*/ 884872 h 884872"/>
              <a:gd name="connsiteX1" fmla="*/ 203257 w 822980"/>
              <a:gd name="connsiteY1" fmla="*/ 981 h 884872"/>
              <a:gd name="connsiteX2" fmla="*/ 569788 w 822980"/>
              <a:gd name="connsiteY2" fmla="*/ 0 h 884872"/>
              <a:gd name="connsiteX3" fmla="*/ 822980 w 822980"/>
              <a:gd name="connsiteY3" fmla="*/ 884872 h 884872"/>
              <a:gd name="connsiteX4" fmla="*/ 0 w 822980"/>
              <a:gd name="connsiteY4" fmla="*/ 884872 h 884872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69788 w 822980"/>
              <a:gd name="connsiteY2" fmla="*/ 7686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97873 h 897873"/>
              <a:gd name="connsiteX1" fmla="*/ 207591 w 822980"/>
              <a:gd name="connsiteY1" fmla="*/ 5315 h 897873"/>
              <a:gd name="connsiteX2" fmla="*/ 574121 w 822980"/>
              <a:gd name="connsiteY2" fmla="*/ 0 h 897873"/>
              <a:gd name="connsiteX3" fmla="*/ 822980 w 822980"/>
              <a:gd name="connsiteY3" fmla="*/ 897873 h 897873"/>
              <a:gd name="connsiteX4" fmla="*/ 0 w 822980"/>
              <a:gd name="connsiteY4" fmla="*/ 897873 h 897873"/>
              <a:gd name="connsiteX0" fmla="*/ 0 w 822980"/>
              <a:gd name="connsiteY0" fmla="*/ 892558 h 892558"/>
              <a:gd name="connsiteX1" fmla="*/ 207591 w 822980"/>
              <a:gd name="connsiteY1" fmla="*/ 0 h 892558"/>
              <a:gd name="connsiteX2" fmla="*/ 578458 w 822980"/>
              <a:gd name="connsiteY2" fmla="*/ 3353 h 892558"/>
              <a:gd name="connsiteX3" fmla="*/ 822980 w 822980"/>
              <a:gd name="connsiteY3" fmla="*/ 892558 h 892558"/>
              <a:gd name="connsiteX4" fmla="*/ 0 w 822980"/>
              <a:gd name="connsiteY4" fmla="*/ 892558 h 892558"/>
              <a:gd name="connsiteX0" fmla="*/ 0 w 822980"/>
              <a:gd name="connsiteY0" fmla="*/ 889205 h 889205"/>
              <a:gd name="connsiteX1" fmla="*/ 203258 w 822980"/>
              <a:gd name="connsiteY1" fmla="*/ 5315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0 w 822980"/>
              <a:gd name="connsiteY0" fmla="*/ 889205 h 889205"/>
              <a:gd name="connsiteX1" fmla="*/ 207595 w 822980"/>
              <a:gd name="connsiteY1" fmla="*/ 982 h 889205"/>
              <a:gd name="connsiteX2" fmla="*/ 578458 w 822980"/>
              <a:gd name="connsiteY2" fmla="*/ 0 h 889205"/>
              <a:gd name="connsiteX3" fmla="*/ 822980 w 822980"/>
              <a:gd name="connsiteY3" fmla="*/ 889205 h 889205"/>
              <a:gd name="connsiteX4" fmla="*/ 0 w 822980"/>
              <a:gd name="connsiteY4" fmla="*/ 889205 h 889205"/>
              <a:gd name="connsiteX0" fmla="*/ 244824 w 1067804"/>
              <a:gd name="connsiteY0" fmla="*/ 889205 h 889205"/>
              <a:gd name="connsiteX1" fmla="*/ 0 w 1067804"/>
              <a:gd name="connsiteY1" fmla="*/ 4168 h 889205"/>
              <a:gd name="connsiteX2" fmla="*/ 823282 w 1067804"/>
              <a:gd name="connsiteY2" fmla="*/ 0 h 889205"/>
              <a:gd name="connsiteX3" fmla="*/ 1067804 w 1067804"/>
              <a:gd name="connsiteY3" fmla="*/ 889205 h 889205"/>
              <a:gd name="connsiteX4" fmla="*/ 244824 w 1067804"/>
              <a:gd name="connsiteY4" fmla="*/ 889205 h 889205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813721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58243"/>
              <a:gd name="connsiteY0" fmla="*/ 886019 h 886019"/>
              <a:gd name="connsiteX1" fmla="*/ 0 w 1058243"/>
              <a:gd name="connsiteY1" fmla="*/ 4168 h 886019"/>
              <a:gd name="connsiteX2" fmla="*/ 415463 w 1058243"/>
              <a:gd name="connsiteY2" fmla="*/ 0 h 886019"/>
              <a:gd name="connsiteX3" fmla="*/ 1058243 w 1058243"/>
              <a:gd name="connsiteY3" fmla="*/ 886019 h 886019"/>
              <a:gd name="connsiteX4" fmla="*/ 235263 w 1058243"/>
              <a:gd name="connsiteY4" fmla="*/ 886019 h 886019"/>
              <a:gd name="connsiteX0" fmla="*/ 235263 w 1058243"/>
              <a:gd name="connsiteY0" fmla="*/ 889205 h 889205"/>
              <a:gd name="connsiteX1" fmla="*/ 0 w 1058243"/>
              <a:gd name="connsiteY1" fmla="*/ 7354 h 889205"/>
              <a:gd name="connsiteX2" fmla="*/ 418649 w 1058243"/>
              <a:gd name="connsiteY2" fmla="*/ 0 h 889205"/>
              <a:gd name="connsiteX3" fmla="*/ 1058243 w 1058243"/>
              <a:gd name="connsiteY3" fmla="*/ 889205 h 889205"/>
              <a:gd name="connsiteX4" fmla="*/ 235263 w 1058243"/>
              <a:gd name="connsiteY4" fmla="*/ 889205 h 889205"/>
              <a:gd name="connsiteX0" fmla="*/ 235263 w 1017783"/>
              <a:gd name="connsiteY0" fmla="*/ 889205 h 889205"/>
              <a:gd name="connsiteX1" fmla="*/ 0 w 1017783"/>
              <a:gd name="connsiteY1" fmla="*/ 7354 h 889205"/>
              <a:gd name="connsiteX2" fmla="*/ 418649 w 1017783"/>
              <a:gd name="connsiteY2" fmla="*/ 0 h 889205"/>
              <a:gd name="connsiteX3" fmla="*/ 1017783 w 1017783"/>
              <a:gd name="connsiteY3" fmla="*/ 889205 h 889205"/>
              <a:gd name="connsiteX4" fmla="*/ 235263 w 1017783"/>
              <a:gd name="connsiteY4" fmla="*/ 889205 h 889205"/>
              <a:gd name="connsiteX0" fmla="*/ 635818 w 1418338"/>
              <a:gd name="connsiteY0" fmla="*/ 889943 h 889943"/>
              <a:gd name="connsiteX1" fmla="*/ 0 w 1418338"/>
              <a:gd name="connsiteY1" fmla="*/ 0 h 889943"/>
              <a:gd name="connsiteX2" fmla="*/ 819204 w 1418338"/>
              <a:gd name="connsiteY2" fmla="*/ 738 h 889943"/>
              <a:gd name="connsiteX3" fmla="*/ 1418338 w 1418338"/>
              <a:gd name="connsiteY3" fmla="*/ 889943 h 889943"/>
              <a:gd name="connsiteX4" fmla="*/ 635818 w 1418338"/>
              <a:gd name="connsiteY4" fmla="*/ 889943 h 889943"/>
              <a:gd name="connsiteX0" fmla="*/ 639862 w 1422382"/>
              <a:gd name="connsiteY0" fmla="*/ 902082 h 902082"/>
              <a:gd name="connsiteX1" fmla="*/ 0 w 1422382"/>
              <a:gd name="connsiteY1" fmla="*/ 0 h 902082"/>
              <a:gd name="connsiteX2" fmla="*/ 823248 w 1422382"/>
              <a:gd name="connsiteY2" fmla="*/ 12877 h 902082"/>
              <a:gd name="connsiteX3" fmla="*/ 1422382 w 1422382"/>
              <a:gd name="connsiteY3" fmla="*/ 902082 h 902082"/>
              <a:gd name="connsiteX4" fmla="*/ 639862 w 1422382"/>
              <a:gd name="connsiteY4" fmla="*/ 902082 h 902082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815156 w 1414290"/>
              <a:gd name="connsiteY2" fmla="*/ 4784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31770 w 1414290"/>
              <a:gd name="connsiteY0" fmla="*/ 893989 h 893989"/>
              <a:gd name="connsiteX1" fmla="*/ 0 w 1414290"/>
              <a:gd name="connsiteY1" fmla="*/ 0 h 893989"/>
              <a:gd name="connsiteX2" fmla="*/ 370097 w 1414290"/>
              <a:gd name="connsiteY2" fmla="*/ 738 h 893989"/>
              <a:gd name="connsiteX3" fmla="*/ 1414290 w 1414290"/>
              <a:gd name="connsiteY3" fmla="*/ 893989 h 893989"/>
              <a:gd name="connsiteX4" fmla="*/ 631770 w 1414290"/>
              <a:gd name="connsiteY4" fmla="*/ 893989 h 893989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47635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  <a:gd name="connsiteX0" fmla="*/ 609308 w 1391828"/>
              <a:gd name="connsiteY0" fmla="*/ 893990 h 893990"/>
              <a:gd name="connsiteX1" fmla="*/ 0 w 1391828"/>
              <a:gd name="connsiteY1" fmla="*/ 0 h 893990"/>
              <a:gd name="connsiteX2" fmla="*/ 370094 w 1391828"/>
              <a:gd name="connsiteY2" fmla="*/ 739 h 893990"/>
              <a:gd name="connsiteX3" fmla="*/ 1391828 w 1391828"/>
              <a:gd name="connsiteY3" fmla="*/ 893990 h 893990"/>
              <a:gd name="connsiteX4" fmla="*/ 609308 w 1391828"/>
              <a:gd name="connsiteY4" fmla="*/ 893990 h 89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1828" h="893990">
                <a:moveTo>
                  <a:pt x="609308" y="893990"/>
                </a:moveTo>
                <a:lnTo>
                  <a:pt x="0" y="0"/>
                </a:lnTo>
                <a:lnTo>
                  <a:pt x="370094" y="739"/>
                </a:lnTo>
                <a:lnTo>
                  <a:pt x="1391828" y="893990"/>
                </a:lnTo>
                <a:lnTo>
                  <a:pt x="609308" y="8939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9F3336B-6493-6447-AAB0-82D51A35C822}" type="datetime4">
              <a:rPr lang="de-DE" smtClean="0"/>
              <a:t>10. Januar 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/>
              <a:t>Natalia Pavlik, Nurdan Eren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271E-9AF1-5040-A380-6C66A0C26AB4}" type="slidenum">
              <a:rPr lang="de-DE" altLang="de-DE" smtClean="0"/>
              <a:pPr/>
              <a:t>9</a:t>
            </a:fld>
            <a:endParaRPr lang="de-DE" altLang="de-DE"/>
          </a:p>
        </p:txBody>
      </p:sp>
      <p:sp>
        <p:nvSpPr>
          <p:cNvPr id="28" name="Richtungspfeil 27"/>
          <p:cNvSpPr/>
          <p:nvPr/>
        </p:nvSpPr>
        <p:spPr>
          <a:xfrm rot="5400000">
            <a:off x="-246961" y="4965314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ichtungspfeil 28"/>
          <p:cNvSpPr/>
          <p:nvPr/>
        </p:nvSpPr>
        <p:spPr>
          <a:xfrm rot="5400000">
            <a:off x="-246963" y="4190655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ichtungspfeil 30"/>
          <p:cNvSpPr/>
          <p:nvPr/>
        </p:nvSpPr>
        <p:spPr>
          <a:xfrm rot="5400000">
            <a:off x="-246964" y="3315417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ichtungspfeil 31"/>
          <p:cNvSpPr/>
          <p:nvPr/>
        </p:nvSpPr>
        <p:spPr>
          <a:xfrm rot="5400000">
            <a:off x="-246964" y="2451321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ichtungspfeil 32"/>
          <p:cNvSpPr/>
          <p:nvPr/>
        </p:nvSpPr>
        <p:spPr>
          <a:xfrm rot="5400000">
            <a:off x="-246964" y="1598367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ichtungspfeil 33"/>
          <p:cNvSpPr/>
          <p:nvPr/>
        </p:nvSpPr>
        <p:spPr>
          <a:xfrm rot="5400000">
            <a:off x="-246965" y="743404"/>
            <a:ext cx="996969" cy="216024"/>
          </a:xfrm>
          <a:prstGeom prst="homePlate">
            <a:avLst/>
          </a:prstGeom>
          <a:solidFill>
            <a:schemeClr val="bg1">
              <a:lumMod val="75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ichtungspfeil 39"/>
          <p:cNvSpPr/>
          <p:nvPr/>
        </p:nvSpPr>
        <p:spPr>
          <a:xfrm rot="5400000">
            <a:off x="-246964" y="723129"/>
            <a:ext cx="996969" cy="216024"/>
          </a:xfrm>
          <a:prstGeom prst="homePlate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Textfeld 40"/>
          <p:cNvSpPr txBox="1"/>
          <p:nvPr/>
        </p:nvSpPr>
        <p:spPr>
          <a:xfrm>
            <a:off x="125507" y="673707"/>
            <a:ext cx="288032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1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b="1" dirty="0" smtClean="0"/>
              <a:t>2</a:t>
            </a:r>
          </a:p>
          <a:p>
            <a:endParaRPr lang="de-DE" sz="1400" dirty="0" smtClean="0"/>
          </a:p>
          <a:p>
            <a:endParaRPr lang="de-DE" sz="1400" dirty="0" smtClean="0"/>
          </a:p>
          <a:p>
            <a:endParaRPr lang="de-DE" sz="1400" dirty="0"/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3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4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5</a:t>
            </a: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 smtClean="0">
              <a:solidFill>
                <a:schemeClr val="bg1">
                  <a:lumMod val="50000"/>
                </a:schemeClr>
              </a:solidFill>
            </a:endParaRPr>
          </a:p>
          <a:p>
            <a:endParaRPr lang="de-DE" sz="1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sz="1400" dirty="0" smtClean="0">
                <a:solidFill>
                  <a:schemeClr val="bg1">
                    <a:lumMod val="50000"/>
                  </a:schemeClr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525679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rddesign">
  <a:themeElements>
    <a:clrScheme name="Standarddesign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DDDDDD"/>
      </a:accent1>
      <a:accent2>
        <a:srgbClr val="D70028"/>
      </a:accent2>
      <a:accent3>
        <a:srgbClr val="FFFFFF"/>
      </a:accent3>
      <a:accent4>
        <a:srgbClr val="000000"/>
      </a:accent4>
      <a:accent5>
        <a:srgbClr val="EBEBEB"/>
      </a:accent5>
      <a:accent6>
        <a:srgbClr val="C30023"/>
      </a:accent6>
      <a:hlink>
        <a:srgbClr val="00519E"/>
      </a:hlink>
      <a:folHlink>
        <a:srgbClr val="969696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DDDDDD"/>
        </a:accent1>
        <a:accent2>
          <a:srgbClr val="D70028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C30023"/>
        </a:accent6>
        <a:hlink>
          <a:srgbClr val="00519E"/>
        </a:hlink>
        <a:folHlink>
          <a:srgbClr val="96969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1515</Words>
  <Application>Microsoft Macintosh PowerPoint</Application>
  <PresentationFormat>Bildschirmpräsentation (4:3)</PresentationFormat>
  <Paragraphs>962</Paragraphs>
  <Slides>30</Slides>
  <Notes>30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30</vt:i4>
      </vt:variant>
    </vt:vector>
  </HeadingPairs>
  <TitlesOfParts>
    <vt:vector size="36" baseType="lpstr">
      <vt:lpstr>FHM TheSans</vt:lpstr>
      <vt:lpstr>Symbol</vt:lpstr>
      <vt:lpstr>Times New Roman</vt:lpstr>
      <vt:lpstr>Wingdings</vt:lpstr>
      <vt:lpstr>Arial</vt:lpstr>
      <vt:lpstr>Standarddesign</vt:lpstr>
      <vt:lpstr>Studienarbeit in Datenkommunikation Implementierung eines TFTP</vt:lpstr>
      <vt:lpstr>Agenda</vt:lpstr>
      <vt:lpstr>Agenda</vt:lpstr>
      <vt:lpstr>Agenda</vt:lpstr>
      <vt:lpstr>1. TFTP</vt:lpstr>
      <vt:lpstr>1. TFTP</vt:lpstr>
      <vt:lpstr>1. TFTP</vt:lpstr>
      <vt:lpstr>1. TFTP</vt:lpstr>
      <vt:lpstr>Agenda</vt:lpstr>
      <vt:lpstr>2. Einführung – Projektbasis</vt:lpstr>
      <vt:lpstr>2. Einführung – Projektbasis</vt:lpstr>
      <vt:lpstr>2. Einführung – Projektbasis</vt:lpstr>
      <vt:lpstr>Agenda</vt:lpstr>
      <vt:lpstr>3. Beispiele aus der Umsetzung</vt:lpstr>
      <vt:lpstr>3. Beispiele aus der Umsetzung</vt:lpstr>
      <vt:lpstr>3. Beispiele aus der Umsetzung</vt:lpstr>
      <vt:lpstr>Agenda</vt:lpstr>
      <vt:lpstr>4. Write Request und Read Request</vt:lpstr>
      <vt:lpstr>4. Write Request und Read Request</vt:lpstr>
      <vt:lpstr>4. Write Request und Read Request</vt:lpstr>
      <vt:lpstr>4. Write Request und Read Request</vt:lpstr>
      <vt:lpstr>Agenda</vt:lpstr>
      <vt:lpstr>5. Error Handling</vt:lpstr>
      <vt:lpstr>5. Error Handling</vt:lpstr>
      <vt:lpstr>5. Error Handling</vt:lpstr>
      <vt:lpstr>5. Error Handling</vt:lpstr>
      <vt:lpstr>Agenda</vt:lpstr>
      <vt:lpstr>6. Fazit</vt:lpstr>
      <vt:lpstr>Literaturverzeichnis</vt:lpstr>
      <vt:lpstr>Ende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Studienarbeit in Datenkommunikation</dc:title>
  <dc:subject/>
  <dc:creator>Natalia Pavlik</dc:creator>
  <cp:keywords/>
  <dc:description/>
  <cp:lastModifiedBy>Natalia Pavlik</cp:lastModifiedBy>
  <cp:revision>157</cp:revision>
  <cp:lastPrinted>2018-01-10T13:58:57Z</cp:lastPrinted>
  <dcterms:created xsi:type="dcterms:W3CDTF">2017-05-30T10:26:46Z</dcterms:created>
  <dcterms:modified xsi:type="dcterms:W3CDTF">2018-01-10T14:05:13Z</dcterms:modified>
  <cp:category/>
</cp:coreProperties>
</file>

<file path=docProps/thumbnail.jpeg>
</file>